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8" r:id="rId1"/>
    <p:sldMasterId id="2147483655" r:id="rId2"/>
  </p:sldMasterIdLst>
  <p:notesMasterIdLst>
    <p:notesMasterId r:id="rId49"/>
  </p:notesMasterIdLst>
  <p:handoutMasterIdLst>
    <p:handoutMasterId r:id="rId50"/>
  </p:handoutMasterIdLst>
  <p:sldIdLst>
    <p:sldId id="317" r:id="rId3"/>
    <p:sldId id="403" r:id="rId4"/>
    <p:sldId id="380" r:id="rId5"/>
    <p:sldId id="318" r:id="rId6"/>
    <p:sldId id="365" r:id="rId7"/>
    <p:sldId id="362" r:id="rId8"/>
    <p:sldId id="376" r:id="rId9"/>
    <p:sldId id="319" r:id="rId10"/>
    <p:sldId id="355" r:id="rId11"/>
    <p:sldId id="387" r:id="rId12"/>
    <p:sldId id="366" r:id="rId13"/>
    <p:sldId id="368" r:id="rId14"/>
    <p:sldId id="367" r:id="rId15"/>
    <p:sldId id="370" r:id="rId16"/>
    <p:sldId id="388" r:id="rId17"/>
    <p:sldId id="389" r:id="rId18"/>
    <p:sldId id="324" r:id="rId19"/>
    <p:sldId id="356" r:id="rId20"/>
    <p:sldId id="325" r:id="rId21"/>
    <p:sldId id="398" r:id="rId22"/>
    <p:sldId id="357" r:id="rId23"/>
    <p:sldId id="326" r:id="rId24"/>
    <p:sldId id="327" r:id="rId25"/>
    <p:sldId id="328" r:id="rId26"/>
    <p:sldId id="364" r:id="rId27"/>
    <p:sldId id="358" r:id="rId28"/>
    <p:sldId id="329" r:id="rId29"/>
    <p:sldId id="330" r:id="rId30"/>
    <p:sldId id="331" r:id="rId31"/>
    <p:sldId id="332" r:id="rId32"/>
    <p:sldId id="333" r:id="rId33"/>
    <p:sldId id="334" r:id="rId34"/>
    <p:sldId id="335" r:id="rId35"/>
    <p:sldId id="336" r:id="rId36"/>
    <p:sldId id="360" r:id="rId37"/>
    <p:sldId id="374" r:id="rId38"/>
    <p:sldId id="337" r:id="rId39"/>
    <p:sldId id="372" r:id="rId40"/>
    <p:sldId id="401" r:id="rId41"/>
    <p:sldId id="402" r:id="rId42"/>
    <p:sldId id="340" r:id="rId43"/>
    <p:sldId id="359" r:id="rId44"/>
    <p:sldId id="373" r:id="rId45"/>
    <p:sldId id="341" r:id="rId46"/>
    <p:sldId id="399" r:id="rId47"/>
    <p:sldId id="397" r:id="rId4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van Dam" initials="avd" lastIdx="13" clrIdx="0"/>
  <p:cmAuthor id="29" name="Helen Cho" initials="HC" lastIdx="2" clrIdx="29"/>
  <p:cmAuthor id="1" name="avd" initials="a" lastIdx="60" clrIdx="1"/>
  <p:cmAuthor id="30" name="Helen Cho" initials="HC [2]" lastIdx="1" clrIdx="30"/>
  <p:cmAuthor id="2" name="Ting Xia" initials="" lastIdx="3" clrIdx="2"/>
  <p:cmAuthor id="31" name="van Dam, Andries" initials="vDA" lastIdx="5" clrIdx="31"/>
  <p:cmAuthor id="3" name="Valentina Cano" initials="VC" lastIdx="10" clrIdx="3"/>
  <p:cmAuthor id="32" name="Lucy" initials="LR" lastIdx="3" clrIdx="32">
    <p:extLst>
      <p:ext uri="{19B8F6BF-5375-455C-9EA6-DF929625EA0E}">
        <p15:presenceInfo xmlns:p15="http://schemas.microsoft.com/office/powerpoint/2012/main" userId="Lucy" providerId="None"/>
      </p:ext>
    </p:extLst>
  </p:cmAuthor>
  <p:cmAuthor id="4" name="Nicholas Turley" initials="NT" lastIdx="4" clrIdx="4"/>
  <p:cmAuthor id="33" name="Julia Ostrowski" initials="JO" lastIdx="1" clrIdx="33">
    <p:extLst>
      <p:ext uri="{19B8F6BF-5375-455C-9EA6-DF929625EA0E}">
        <p15:presenceInfo xmlns:p15="http://schemas.microsoft.com/office/powerpoint/2012/main" userId="709cb6b7cdf241c6" providerId="Windows Live"/>
      </p:ext>
    </p:extLst>
  </p:cmAuthor>
  <p:cmAuthor id="5" name="Diane Mutako" initials="DM" lastIdx="15" clrIdx="5"/>
  <p:cmAuthor id="6" name="Jonathan Chemburkar" initials="JC" lastIdx="2" clrIdx="6"/>
  <p:cmAuthor id="7" name="Jonathan Chemburkar" initials="JC [2]" lastIdx="1" clrIdx="7"/>
  <p:cmAuthor id="8" name="Jonathan Chemburkar" initials="JC [3]" lastIdx="1" clrIdx="8"/>
  <p:cmAuthor id="9" name="Jonathan Chemburkar" initials="JC [4]" lastIdx="1" clrIdx="9"/>
  <p:cmAuthor id="10" name="Jonathan Chemburkar" initials="JC [5]" lastIdx="1" clrIdx="10"/>
  <p:cmAuthor id="11" name="Jonathan Chemburkar" initials="JC [6]" lastIdx="1" clrIdx="11"/>
  <p:cmAuthor id="12" name="Jonathan Chemburkar" initials="JC [7]" lastIdx="1" clrIdx="12"/>
  <p:cmAuthor id="13" name="Jonathan Chemburkar" initials="JC [8]" lastIdx="1" clrIdx="13"/>
  <p:cmAuthor id="14" name="Jonathan Chemburkar" initials="JC [9]" lastIdx="1" clrIdx="14"/>
  <p:cmAuthor id="15" name="Jonathan Chemburkar" initials="JC [10]" lastIdx="1" clrIdx="15"/>
  <p:cmAuthor id="16" name="Jonathan Chemburkar" initials="JC [11]" lastIdx="1" clrIdx="16"/>
  <p:cmAuthor id="17" name="Jonathan Chemburkar" initials="JC [12]" lastIdx="1" clrIdx="17"/>
  <p:cmAuthor id="18" name="Jonathan Chemburkar" initials="JC [13]" lastIdx="1" clrIdx="18"/>
  <p:cmAuthor id="19" name="Jonathan Chemburkar" initials="JC [14]" lastIdx="1" clrIdx="19"/>
  <p:cmAuthor id="20" name="Jonathan Chemburkar" initials="JC [15]" lastIdx="1" clrIdx="20"/>
  <p:cmAuthor id="21" name="Jonathan Chemburkar" initials="JC [16]" lastIdx="1" clrIdx="21"/>
  <p:cmAuthor id="22" name="Jonathan Chemburkar" initials="JC [17]" lastIdx="1" clrIdx="22"/>
  <p:cmAuthor id="23" name="cs1230tas@gmail.com" initials="c" lastIdx="9" clrIdx="23"/>
  <p:cmAuthor id="24" name="Microsoft Office User" initials="Office" lastIdx="10" clrIdx="24"/>
  <p:cmAuthor id="25" name="Microsoft Office User" initials="Office [2]" lastIdx="1" clrIdx="25"/>
  <p:cmAuthor id="26" name="Microsoft Office User" initials="Office [3]" lastIdx="1" clrIdx="26"/>
  <p:cmAuthor id="27" name="Microsoft Office User" initials="Office [4]" lastIdx="1" clrIdx="27"/>
  <p:cmAuthor id="28" name="Microsoft Office User" initials="Office [5]" lastIdx="1" clrIdx="2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F00"/>
    <a:srgbClr val="5DE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68" autoAdjust="0"/>
    <p:restoredTop sz="82647" autoAdjust="0"/>
  </p:normalViewPr>
  <p:slideViewPr>
    <p:cSldViewPr>
      <p:cViewPr varScale="1">
        <p:scale>
          <a:sx n="152" d="100"/>
          <a:sy n="152" d="100"/>
        </p:scale>
        <p:origin x="27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B198616A-4EBA-4917-BF28-3F876E53A00E}" type="datetimeFigureOut">
              <a:rPr lang="en-US" smtClean="0"/>
              <a:t>11/12/19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B338E9-C894-4E5E-9504-CF716360F308}" type="slidenum">
              <a:rPr lang="en-US" smtClean="0"/>
              <a:t>‹#›</a:t>
            </a:fld>
            <a:endParaRPr lang="en-US"/>
          </a:p>
        </p:txBody>
      </p:sp>
    </p:spTree>
    <p:extLst>
      <p:ext uri="{BB962C8B-B14F-4D97-AF65-F5344CB8AC3E}">
        <p14:creationId xmlns:p14="http://schemas.microsoft.com/office/powerpoint/2010/main" val="2054751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1"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82569873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5" name="Shape 26"/>
          <p:cNvSpPr>
            <a:spLocks noGrp="1" noRot="1" noChangeAspect="1" noTextEdit="1"/>
          </p:cNvSpPr>
          <p:nvPr>
            <p:ph type="sldImg" idx="2"/>
          </p:nvPr>
        </p:nvSpPr>
        <p:spPr>
          <a:noFill/>
          <a:ln/>
        </p:spPr>
      </p:sp>
      <p:sp>
        <p:nvSpPr>
          <p:cNvPr id="47106" name="Shape 2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3393882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55030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972981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1357627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179597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1515033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2099551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1780920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1142095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552099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1914437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1388447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3506322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1457114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3703503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2972454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2529295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2132759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3341354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258219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2120240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700883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r>
              <a:rPr lang="en-US" dirty="0">
                <a:latin typeface="Arial" charset="0"/>
              </a:rPr>
              <a:t>1:20 Video</a:t>
            </a:r>
            <a:r>
              <a:rPr lang="en-US" baseline="0" dirty="0">
                <a:latin typeface="Arial" charset="0"/>
              </a:rPr>
              <a:t> Museum. 0:40 Pirates Link, 1:04 </a:t>
            </a:r>
            <a:r>
              <a:rPr lang="en-US" baseline="0" dirty="0" err="1">
                <a:latin typeface="Arial" charset="0"/>
              </a:rPr>
              <a:t>Westworld</a:t>
            </a:r>
            <a:endParaRPr lang="en-US" dirty="0">
              <a:latin typeface="Arial" charset="0"/>
            </a:endParaRPr>
          </a:p>
        </p:txBody>
      </p:sp>
    </p:spTree>
    <p:extLst>
      <p:ext uri="{BB962C8B-B14F-4D97-AF65-F5344CB8AC3E}">
        <p14:creationId xmlns:p14="http://schemas.microsoft.com/office/powerpoint/2010/main" val="760958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1338205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3813583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2146056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1973174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2449350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586809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a:latin typeface="Arial" charset="0"/>
            </a:endParaRPr>
          </a:p>
        </p:txBody>
      </p:sp>
    </p:spTree>
    <p:extLst>
      <p:ext uri="{BB962C8B-B14F-4D97-AF65-F5344CB8AC3E}">
        <p14:creationId xmlns:p14="http://schemas.microsoft.com/office/powerpoint/2010/main" val="135994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1946006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1075123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148421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156"/>
          <p:cNvSpPr>
            <a:spLocks noGrp="1" noRot="1" noChangeAspect="1" noTextEdit="1"/>
          </p:cNvSpPr>
          <p:nvPr>
            <p:ph type="sldImg" idx="2"/>
          </p:nvPr>
        </p:nvSpPr>
        <p:spPr>
          <a:noFill/>
          <a:ln/>
        </p:spPr>
      </p:sp>
      <p:sp>
        <p:nvSpPr>
          <p:cNvPr id="54274" name="Shape 157"/>
          <p:cNvSpPr txBox="1">
            <a:spLocks noGrp="1"/>
          </p:cNvSpPr>
          <p:nvPr>
            <p:ph type="body" idx="1"/>
          </p:nvPr>
        </p:nvSpPr>
        <p:spPr bwMode="auto">
          <a:xfrm>
            <a:off x="685801" y="4343401"/>
            <a:ext cx="5486399" cy="353913"/>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dirty="0">
              <a:latin typeface="Arial" charset="0"/>
            </a:endParaRPr>
          </a:p>
        </p:txBody>
      </p:sp>
    </p:spTree>
    <p:extLst>
      <p:ext uri="{BB962C8B-B14F-4D97-AF65-F5344CB8AC3E}">
        <p14:creationId xmlns:p14="http://schemas.microsoft.com/office/powerpoint/2010/main" val="801781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11B9B0-F419-F643-A7B0-C7017E57E2BD}" type="datetimeFigureOut">
              <a:rPr lang="en-US" smtClean="0"/>
              <a:t>11/12/19</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7010400" y="4767263"/>
            <a:ext cx="2057400" cy="274637"/>
          </a:xfrm>
          <a:prstGeom prst="rect">
            <a:avLst/>
          </a:prstGeom>
        </p:spPr>
        <p:txBody>
          <a:bodyPr/>
          <a:lstStyle/>
          <a:p>
            <a:fld id="{A83C94CB-F7B4-E645-8A62-A1DD847D2C06}" type="slidenum">
              <a:rPr lang="en-US" smtClean="0"/>
              <a:t>‹#›</a:t>
            </a:fld>
            <a:endParaRPr lang="en-US"/>
          </a:p>
        </p:txBody>
      </p:sp>
    </p:spTree>
    <p:extLst>
      <p:ext uri="{BB962C8B-B14F-4D97-AF65-F5344CB8AC3E}">
        <p14:creationId xmlns:p14="http://schemas.microsoft.com/office/powerpoint/2010/main" val="165769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11B9B0-F419-F643-A7B0-C7017E57E2BD}" type="datetimeFigureOut">
              <a:rPr lang="en-US" smtClean="0"/>
              <a:t>11/12/19</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7010400" y="4767263"/>
            <a:ext cx="2057400" cy="274637"/>
          </a:xfrm>
          <a:prstGeom prst="rect">
            <a:avLst/>
          </a:prstGeom>
        </p:spPr>
        <p:txBody>
          <a:bodyPr/>
          <a:lstStyle/>
          <a:p>
            <a:fld id="{A83C94CB-F7B4-E645-8A62-A1DD847D2C06}" type="slidenum">
              <a:rPr lang="en-US" smtClean="0"/>
              <a:t>‹#›</a:t>
            </a:fld>
            <a:endParaRPr lang="en-US"/>
          </a:p>
        </p:txBody>
      </p:sp>
    </p:spTree>
    <p:extLst>
      <p:ext uri="{BB962C8B-B14F-4D97-AF65-F5344CB8AC3E}">
        <p14:creationId xmlns:p14="http://schemas.microsoft.com/office/powerpoint/2010/main" val="84119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11B9B0-F419-F643-A7B0-C7017E57E2BD}" type="datetimeFigureOut">
              <a:rPr lang="en-US" smtClean="0"/>
              <a:t>11/12/19</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7010400" y="4767263"/>
            <a:ext cx="2057400" cy="274637"/>
          </a:xfrm>
          <a:prstGeom prst="rect">
            <a:avLst/>
          </a:prstGeom>
        </p:spPr>
        <p:txBody>
          <a:bodyPr/>
          <a:lstStyle/>
          <a:p>
            <a:fld id="{A83C94CB-F7B4-E645-8A62-A1DD847D2C06}" type="slidenum">
              <a:rPr lang="en-US" smtClean="0"/>
              <a:t>‹#›</a:t>
            </a:fld>
            <a:endParaRPr lang="en-US"/>
          </a:p>
        </p:txBody>
      </p:sp>
    </p:spTree>
    <p:extLst>
      <p:ext uri="{BB962C8B-B14F-4D97-AF65-F5344CB8AC3E}">
        <p14:creationId xmlns:p14="http://schemas.microsoft.com/office/powerpoint/2010/main" val="750196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de-DE"/>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Click to edit Master subtitle style</a:t>
            </a:r>
            <a:endParaRPr lang="en-US"/>
          </a:p>
        </p:txBody>
      </p:sp>
    </p:spTree>
    <p:extLst>
      <p:ext uri="{BB962C8B-B14F-4D97-AF65-F5344CB8AC3E}">
        <p14:creationId xmlns:p14="http://schemas.microsoft.com/office/powerpoint/2010/main" val="684307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Click to edit Master title style</a:t>
            </a:r>
            <a:endParaRPr lang="en-US"/>
          </a:p>
        </p:txBody>
      </p:sp>
      <p:sp>
        <p:nvSpPr>
          <p:cNvPr id="3" name="Content Placeholder 2"/>
          <p:cNvSpPr>
            <a:spLocks noGrp="1"/>
          </p:cNvSpPr>
          <p:nvPr>
            <p:ph idx="1"/>
          </p:nvPr>
        </p:nvSpPr>
        <p:spPr/>
        <p:txBody>
          <a:bodyPr/>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endParaRPr lang="en-US" dirty="0"/>
          </a:p>
        </p:txBody>
      </p:sp>
      <p:sp>
        <p:nvSpPr>
          <p:cNvPr id="7" name="Slide Number Placeholder 3"/>
          <p:cNvSpPr>
            <a:spLocks noGrp="1"/>
          </p:cNvSpPr>
          <p:nvPr>
            <p:ph type="sldNum" sz="quarter" idx="4"/>
          </p:nvPr>
        </p:nvSpPr>
        <p:spPr>
          <a:xfrm>
            <a:off x="7010400" y="4767262"/>
            <a:ext cx="2133600" cy="274637"/>
          </a:xfrm>
          <a:prstGeom prst="rect">
            <a:avLst/>
          </a:prstGeom>
        </p:spPr>
        <p:txBody>
          <a:bodyPr vert="horz" lIns="91440" tIns="45720" rIns="91440" bIns="45720" rtlCol="0" anchor="ctr"/>
          <a:lstStyle>
            <a:lvl1pPr algn="r">
              <a:defRPr sz="1400">
                <a:solidFill>
                  <a:schemeClr val="tx1"/>
                </a:solidFill>
              </a:defRPr>
            </a:lvl1pPr>
          </a:lstStyle>
          <a:p>
            <a:fld id="{EFC3BB0B-26F5-4FD4-8BAE-7CE53E0536FF}" type="slidenum">
              <a:rPr lang="en-US" smtClean="0"/>
              <a:pPr/>
              <a:t>‹#›</a:t>
            </a:fld>
            <a:r>
              <a:rPr lang="en-US" dirty="0"/>
              <a:t>/31</a:t>
            </a:r>
          </a:p>
        </p:txBody>
      </p:sp>
    </p:spTree>
    <p:extLst>
      <p:ext uri="{BB962C8B-B14F-4D97-AF65-F5344CB8AC3E}">
        <p14:creationId xmlns:p14="http://schemas.microsoft.com/office/powerpoint/2010/main" val="1375827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de-DE"/>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Click to edit Master text styles</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endParaRPr lang="en-US" dirty="0"/>
          </a:p>
        </p:txBody>
      </p:sp>
      <p:sp>
        <p:nvSpPr>
          <p:cNvPr id="7" name="Slide Number Placeholder 3"/>
          <p:cNvSpPr>
            <a:spLocks noGrp="1"/>
          </p:cNvSpPr>
          <p:nvPr>
            <p:ph type="sldNum" sz="quarter" idx="4"/>
          </p:nvPr>
        </p:nvSpPr>
        <p:spPr>
          <a:xfrm>
            <a:off x="7010400" y="4767262"/>
            <a:ext cx="2133600" cy="274637"/>
          </a:xfrm>
          <a:prstGeom prst="rect">
            <a:avLst/>
          </a:prstGeom>
        </p:spPr>
        <p:txBody>
          <a:bodyPr vert="horz" lIns="91440" tIns="45720" rIns="91440" bIns="45720" rtlCol="0" anchor="ctr"/>
          <a:lstStyle>
            <a:lvl1pPr algn="r">
              <a:defRPr sz="1400">
                <a:solidFill>
                  <a:schemeClr val="tx1"/>
                </a:solidFill>
              </a:defRPr>
            </a:lvl1pPr>
          </a:lstStyle>
          <a:p>
            <a:fld id="{EFC3BB0B-26F5-4FD4-8BAE-7CE53E0536FF}" type="slidenum">
              <a:rPr lang="en-US" smtClean="0"/>
              <a:pPr/>
              <a:t>‹#›</a:t>
            </a:fld>
            <a:r>
              <a:rPr lang="en-US" dirty="0"/>
              <a:t>/31</a:t>
            </a:r>
          </a:p>
        </p:txBody>
      </p:sp>
    </p:spTree>
    <p:extLst>
      <p:ext uri="{BB962C8B-B14F-4D97-AF65-F5344CB8AC3E}">
        <p14:creationId xmlns:p14="http://schemas.microsoft.com/office/powerpoint/2010/main" val="15808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5" name="Date Placeholder 4"/>
          <p:cNvSpPr>
            <a:spLocks noGrp="1"/>
          </p:cNvSpPr>
          <p:nvPr>
            <p:ph type="dt" sz="half" idx="10"/>
          </p:nvPr>
        </p:nvSpPr>
        <p:spPr>
          <a:xfrm>
            <a:off x="628650" y="4767263"/>
            <a:ext cx="2057400" cy="274637"/>
          </a:xfrm>
          <a:prstGeom prst="rect">
            <a:avLst/>
          </a:prstGeom>
        </p:spPr>
        <p:txBody>
          <a:bodyPr/>
          <a:lstStyle/>
          <a:p>
            <a:endParaRPr lang="en-US" dirty="0"/>
          </a:p>
        </p:txBody>
      </p:sp>
      <p:sp>
        <p:nvSpPr>
          <p:cNvPr id="8" name="Slide Number Placeholder 3"/>
          <p:cNvSpPr>
            <a:spLocks noGrp="1"/>
          </p:cNvSpPr>
          <p:nvPr>
            <p:ph type="sldNum" sz="quarter" idx="4"/>
          </p:nvPr>
        </p:nvSpPr>
        <p:spPr>
          <a:xfrm>
            <a:off x="7010400" y="4767262"/>
            <a:ext cx="2133600" cy="274637"/>
          </a:xfrm>
          <a:prstGeom prst="rect">
            <a:avLst/>
          </a:prstGeom>
        </p:spPr>
        <p:txBody>
          <a:bodyPr vert="horz" lIns="91440" tIns="45720" rIns="91440" bIns="45720" rtlCol="0" anchor="ctr"/>
          <a:lstStyle>
            <a:lvl1pPr algn="r">
              <a:defRPr sz="1400">
                <a:solidFill>
                  <a:schemeClr val="tx1"/>
                </a:solidFill>
              </a:defRPr>
            </a:lvl1pPr>
          </a:lstStyle>
          <a:p>
            <a:fld id="{EFC3BB0B-26F5-4FD4-8BAE-7CE53E0536FF}" type="slidenum">
              <a:rPr lang="en-US" smtClean="0"/>
              <a:pPr/>
              <a:t>‹#›</a:t>
            </a:fld>
            <a:r>
              <a:rPr lang="en-US" dirty="0"/>
              <a:t>/31</a:t>
            </a:r>
          </a:p>
        </p:txBody>
      </p:sp>
    </p:spTree>
    <p:extLst>
      <p:ext uri="{BB962C8B-B14F-4D97-AF65-F5344CB8AC3E}">
        <p14:creationId xmlns:p14="http://schemas.microsoft.com/office/powerpoint/2010/main" val="1006459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de-DE"/>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7" name="Date Placeholder 6"/>
          <p:cNvSpPr>
            <a:spLocks noGrp="1"/>
          </p:cNvSpPr>
          <p:nvPr>
            <p:ph type="dt" sz="half" idx="10"/>
          </p:nvPr>
        </p:nvSpPr>
        <p:spPr>
          <a:xfrm>
            <a:off x="628650" y="4767263"/>
            <a:ext cx="2057400" cy="274637"/>
          </a:xfrm>
          <a:prstGeom prst="rect">
            <a:avLst/>
          </a:prstGeom>
        </p:spPr>
        <p:txBody>
          <a:bodyPr/>
          <a:lstStyle/>
          <a:p>
            <a:endParaRPr lang="en-US" dirty="0"/>
          </a:p>
        </p:txBody>
      </p:sp>
      <p:sp>
        <p:nvSpPr>
          <p:cNvPr id="10" name="Slide Number Placeholder 3"/>
          <p:cNvSpPr>
            <a:spLocks noGrp="1"/>
          </p:cNvSpPr>
          <p:nvPr>
            <p:ph type="sldNum" sz="quarter" idx="12"/>
          </p:nvPr>
        </p:nvSpPr>
        <p:spPr>
          <a:xfrm>
            <a:off x="7010400" y="4767262"/>
            <a:ext cx="2133600" cy="274637"/>
          </a:xfrm>
          <a:prstGeom prst="rect">
            <a:avLst/>
          </a:prstGeom>
        </p:spPr>
        <p:txBody>
          <a:bodyPr vert="horz" lIns="91440" tIns="45720" rIns="91440" bIns="45720" rtlCol="0" anchor="ctr"/>
          <a:lstStyle>
            <a:lvl1pPr algn="r">
              <a:defRPr sz="1400">
                <a:solidFill>
                  <a:schemeClr val="tx1"/>
                </a:solidFill>
              </a:defRPr>
            </a:lvl1pPr>
          </a:lstStyle>
          <a:p>
            <a:fld id="{EFC3BB0B-26F5-4FD4-8BAE-7CE53E0536FF}" type="slidenum">
              <a:rPr lang="en-US" smtClean="0"/>
              <a:pPr/>
              <a:t>‹#›</a:t>
            </a:fld>
            <a:r>
              <a:rPr lang="en-US" dirty="0"/>
              <a:t>/31</a:t>
            </a:r>
          </a:p>
        </p:txBody>
      </p:sp>
    </p:spTree>
    <p:extLst>
      <p:ext uri="{BB962C8B-B14F-4D97-AF65-F5344CB8AC3E}">
        <p14:creationId xmlns:p14="http://schemas.microsoft.com/office/powerpoint/2010/main" val="1985377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Click to edit Master title style</a:t>
            </a:r>
            <a:endParaRPr lang="en-US"/>
          </a:p>
        </p:txBody>
      </p:sp>
      <p:sp>
        <p:nvSpPr>
          <p:cNvPr id="3" name="Date Placeholder 2"/>
          <p:cNvSpPr>
            <a:spLocks noGrp="1"/>
          </p:cNvSpPr>
          <p:nvPr>
            <p:ph type="dt" sz="half" idx="10"/>
          </p:nvPr>
        </p:nvSpPr>
        <p:spPr>
          <a:xfrm>
            <a:off x="628650" y="4767263"/>
            <a:ext cx="2057400" cy="274637"/>
          </a:xfrm>
          <a:prstGeom prst="rect">
            <a:avLst/>
          </a:prstGeom>
        </p:spPr>
        <p:txBody>
          <a:bodyPr/>
          <a:lstStyle/>
          <a:p>
            <a:endParaRPr lang="en-US" dirty="0"/>
          </a:p>
        </p:txBody>
      </p:sp>
      <p:sp>
        <p:nvSpPr>
          <p:cNvPr id="6" name="Slide Number Placeholder 3"/>
          <p:cNvSpPr>
            <a:spLocks noGrp="1"/>
          </p:cNvSpPr>
          <p:nvPr>
            <p:ph type="sldNum" sz="quarter" idx="4"/>
          </p:nvPr>
        </p:nvSpPr>
        <p:spPr>
          <a:xfrm>
            <a:off x="7010400" y="4767262"/>
            <a:ext cx="2133600" cy="274637"/>
          </a:xfrm>
          <a:prstGeom prst="rect">
            <a:avLst/>
          </a:prstGeom>
        </p:spPr>
        <p:txBody>
          <a:bodyPr vert="horz" lIns="91440" tIns="45720" rIns="91440" bIns="45720" rtlCol="0" anchor="ctr"/>
          <a:lstStyle>
            <a:lvl1pPr algn="r">
              <a:defRPr sz="1400">
                <a:solidFill>
                  <a:schemeClr val="tx1"/>
                </a:solidFill>
              </a:defRPr>
            </a:lvl1pPr>
          </a:lstStyle>
          <a:p>
            <a:fld id="{EFC3BB0B-26F5-4FD4-8BAE-7CE53E0536FF}" type="slidenum">
              <a:rPr lang="en-US" smtClean="0"/>
              <a:pPr/>
              <a:t>‹#›</a:t>
            </a:fld>
            <a:r>
              <a:rPr lang="en-US" dirty="0"/>
              <a:t>/31</a:t>
            </a:r>
          </a:p>
        </p:txBody>
      </p:sp>
    </p:spTree>
    <p:extLst>
      <p:ext uri="{BB962C8B-B14F-4D97-AF65-F5344CB8AC3E}">
        <p14:creationId xmlns:p14="http://schemas.microsoft.com/office/powerpoint/2010/main" val="638113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p>
            <a:endParaRPr lang="en-US" dirty="0"/>
          </a:p>
        </p:txBody>
      </p:sp>
      <p:sp>
        <p:nvSpPr>
          <p:cNvPr id="5" name="Slide Number Placeholder 3"/>
          <p:cNvSpPr>
            <a:spLocks noGrp="1"/>
          </p:cNvSpPr>
          <p:nvPr>
            <p:ph type="sldNum" sz="quarter" idx="4"/>
          </p:nvPr>
        </p:nvSpPr>
        <p:spPr>
          <a:xfrm>
            <a:off x="7010400" y="4767262"/>
            <a:ext cx="2133600" cy="274637"/>
          </a:xfrm>
          <a:prstGeom prst="rect">
            <a:avLst/>
          </a:prstGeom>
        </p:spPr>
        <p:txBody>
          <a:bodyPr vert="horz" lIns="91440" tIns="45720" rIns="91440" bIns="45720" rtlCol="0" anchor="ctr"/>
          <a:lstStyle>
            <a:lvl1pPr algn="r">
              <a:defRPr sz="1400">
                <a:solidFill>
                  <a:schemeClr val="tx1"/>
                </a:solidFill>
              </a:defRPr>
            </a:lvl1pPr>
          </a:lstStyle>
          <a:p>
            <a:fld id="{EFC3BB0B-26F5-4FD4-8BAE-7CE53E0536FF}" type="slidenum">
              <a:rPr lang="en-US" smtClean="0"/>
              <a:pPr/>
              <a:t>‹#›</a:t>
            </a:fld>
            <a:r>
              <a:rPr lang="en-US" dirty="0"/>
              <a:t>/31</a:t>
            </a:r>
          </a:p>
        </p:txBody>
      </p:sp>
    </p:spTree>
    <p:extLst>
      <p:ext uri="{BB962C8B-B14F-4D97-AF65-F5344CB8AC3E}">
        <p14:creationId xmlns:p14="http://schemas.microsoft.com/office/powerpoint/2010/main" val="241185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de-DE"/>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Click to edit Master text styles</a:t>
            </a:r>
          </a:p>
        </p:txBody>
      </p:sp>
      <p:sp>
        <p:nvSpPr>
          <p:cNvPr id="5" name="Date Placeholder 4"/>
          <p:cNvSpPr>
            <a:spLocks noGrp="1"/>
          </p:cNvSpPr>
          <p:nvPr>
            <p:ph type="dt" sz="half" idx="10"/>
          </p:nvPr>
        </p:nvSpPr>
        <p:spPr>
          <a:xfrm>
            <a:off x="628650" y="4767263"/>
            <a:ext cx="2057400" cy="274637"/>
          </a:xfrm>
          <a:prstGeom prst="rect">
            <a:avLst/>
          </a:prstGeom>
        </p:spPr>
        <p:txBody>
          <a:bodyPr/>
          <a:lstStyle/>
          <a:p>
            <a:fld id="{AD8BA445-AA70-4440-B1E6-6F1BBB0ADDF3}" type="datetimeFigureOut">
              <a:rPr lang="en-US" smtClean="0"/>
              <a:t>11/12/19</a:t>
            </a:fld>
            <a:endParaRPr lang="en-US"/>
          </a:p>
        </p:txBody>
      </p:sp>
      <p:sp>
        <p:nvSpPr>
          <p:cNvPr id="8" name="Slide Number Placeholder 3"/>
          <p:cNvSpPr>
            <a:spLocks noGrp="1"/>
          </p:cNvSpPr>
          <p:nvPr>
            <p:ph type="sldNum" sz="quarter" idx="4"/>
          </p:nvPr>
        </p:nvSpPr>
        <p:spPr>
          <a:xfrm>
            <a:off x="7010400" y="4767262"/>
            <a:ext cx="2133600" cy="274637"/>
          </a:xfrm>
          <a:prstGeom prst="rect">
            <a:avLst/>
          </a:prstGeom>
        </p:spPr>
        <p:txBody>
          <a:bodyPr vert="horz" lIns="91440" tIns="45720" rIns="91440" bIns="45720" rtlCol="0" anchor="ctr"/>
          <a:lstStyle>
            <a:lvl1pPr algn="r">
              <a:defRPr sz="1400">
                <a:solidFill>
                  <a:schemeClr val="tx1"/>
                </a:solidFill>
              </a:defRPr>
            </a:lvl1pPr>
          </a:lstStyle>
          <a:p>
            <a:fld id="{EFC3BB0B-26F5-4FD4-8BAE-7CE53E0536FF}" type="slidenum">
              <a:rPr lang="en-US" smtClean="0"/>
              <a:pPr/>
              <a:t>‹#›</a:t>
            </a:fld>
            <a:r>
              <a:rPr lang="en-US" dirty="0"/>
              <a:t>/31</a:t>
            </a:r>
          </a:p>
        </p:txBody>
      </p:sp>
    </p:spTree>
    <p:extLst>
      <p:ext uri="{BB962C8B-B14F-4D97-AF65-F5344CB8AC3E}">
        <p14:creationId xmlns:p14="http://schemas.microsoft.com/office/powerpoint/2010/main" val="1307544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11B9B0-F419-F643-A7B0-C7017E57E2BD}" type="datetimeFigureOut">
              <a:rPr lang="en-US" smtClean="0"/>
              <a:t>11/12/19</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7010400" y="4767263"/>
            <a:ext cx="2057400" cy="274637"/>
          </a:xfrm>
          <a:prstGeom prst="rect">
            <a:avLst/>
          </a:prstGeom>
        </p:spPr>
        <p:txBody>
          <a:bodyPr/>
          <a:lstStyle/>
          <a:p>
            <a:fld id="{A83C94CB-F7B4-E645-8A62-A1DD847D2C06}" type="slidenum">
              <a:rPr lang="en-US" smtClean="0"/>
              <a:t>‹#›</a:t>
            </a:fld>
            <a:endParaRPr lang="en-US"/>
          </a:p>
        </p:txBody>
      </p:sp>
    </p:spTree>
    <p:extLst>
      <p:ext uri="{BB962C8B-B14F-4D97-AF65-F5344CB8AC3E}">
        <p14:creationId xmlns:p14="http://schemas.microsoft.com/office/powerpoint/2010/main" val="1636479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de-DE"/>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Click to edit Master text styles</a:t>
            </a:r>
          </a:p>
        </p:txBody>
      </p:sp>
      <p:sp>
        <p:nvSpPr>
          <p:cNvPr id="5" name="Date Placeholder 4"/>
          <p:cNvSpPr>
            <a:spLocks noGrp="1"/>
          </p:cNvSpPr>
          <p:nvPr>
            <p:ph type="dt" sz="half" idx="10"/>
          </p:nvPr>
        </p:nvSpPr>
        <p:spPr>
          <a:xfrm>
            <a:off x="628650" y="4767263"/>
            <a:ext cx="2057400" cy="274637"/>
          </a:xfrm>
          <a:prstGeom prst="rect">
            <a:avLst/>
          </a:prstGeom>
        </p:spPr>
        <p:txBody>
          <a:bodyPr/>
          <a:lstStyle/>
          <a:p>
            <a:fld id="{AD8BA445-AA70-4440-B1E6-6F1BBB0ADDF3}" type="datetimeFigureOut">
              <a:rPr lang="en-US" smtClean="0"/>
              <a:t>11/12/19</a:t>
            </a:fld>
            <a:endParaRPr lang="en-US" dirty="0"/>
          </a:p>
        </p:txBody>
      </p:sp>
      <p:sp>
        <p:nvSpPr>
          <p:cNvPr id="8" name="Slide Number Placeholder 3"/>
          <p:cNvSpPr>
            <a:spLocks noGrp="1"/>
          </p:cNvSpPr>
          <p:nvPr>
            <p:ph type="sldNum" sz="quarter" idx="4"/>
          </p:nvPr>
        </p:nvSpPr>
        <p:spPr>
          <a:xfrm>
            <a:off x="7010400" y="4767262"/>
            <a:ext cx="2133600" cy="274637"/>
          </a:xfrm>
          <a:prstGeom prst="rect">
            <a:avLst/>
          </a:prstGeom>
        </p:spPr>
        <p:txBody>
          <a:bodyPr vert="horz" lIns="91440" tIns="45720" rIns="91440" bIns="45720" rtlCol="0" anchor="ctr"/>
          <a:lstStyle>
            <a:lvl1pPr algn="r">
              <a:defRPr sz="1400">
                <a:solidFill>
                  <a:schemeClr val="tx1"/>
                </a:solidFill>
              </a:defRPr>
            </a:lvl1pPr>
          </a:lstStyle>
          <a:p>
            <a:fld id="{EFC3BB0B-26F5-4FD4-8BAE-7CE53E0536FF}" type="slidenum">
              <a:rPr lang="en-US" smtClean="0"/>
              <a:pPr/>
              <a:t>‹#›</a:t>
            </a:fld>
            <a:r>
              <a:rPr lang="en-US" dirty="0"/>
              <a:t>/31</a:t>
            </a:r>
          </a:p>
        </p:txBody>
      </p:sp>
    </p:spTree>
    <p:extLst>
      <p:ext uri="{BB962C8B-B14F-4D97-AF65-F5344CB8AC3E}">
        <p14:creationId xmlns:p14="http://schemas.microsoft.com/office/powerpoint/2010/main" val="693192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AD8BA445-AA70-4440-B1E6-6F1BBB0ADDF3}" type="datetimeFigureOut">
              <a:rPr lang="en-US" smtClean="0"/>
              <a:t>11/12/19</a:t>
            </a:fld>
            <a:endParaRPr lang="en-US"/>
          </a:p>
        </p:txBody>
      </p:sp>
      <p:sp>
        <p:nvSpPr>
          <p:cNvPr id="7" name="Slide Number Placeholder 3"/>
          <p:cNvSpPr>
            <a:spLocks noGrp="1"/>
          </p:cNvSpPr>
          <p:nvPr>
            <p:ph type="sldNum" sz="quarter" idx="4"/>
          </p:nvPr>
        </p:nvSpPr>
        <p:spPr>
          <a:xfrm>
            <a:off x="7010400" y="4767262"/>
            <a:ext cx="2133600" cy="274637"/>
          </a:xfrm>
          <a:prstGeom prst="rect">
            <a:avLst/>
          </a:prstGeom>
        </p:spPr>
        <p:txBody>
          <a:bodyPr vert="horz" lIns="91440" tIns="45720" rIns="91440" bIns="45720" rtlCol="0" anchor="ctr"/>
          <a:lstStyle>
            <a:lvl1pPr algn="r">
              <a:defRPr sz="1400">
                <a:solidFill>
                  <a:schemeClr val="tx1"/>
                </a:solidFill>
              </a:defRPr>
            </a:lvl1pPr>
          </a:lstStyle>
          <a:p>
            <a:fld id="{EFC3BB0B-26F5-4FD4-8BAE-7CE53E0536FF}" type="slidenum">
              <a:rPr lang="en-US" smtClean="0"/>
              <a:pPr/>
              <a:t>‹#›</a:t>
            </a:fld>
            <a:r>
              <a:rPr lang="en-US" dirty="0"/>
              <a:t>/31</a:t>
            </a:r>
          </a:p>
        </p:txBody>
      </p:sp>
    </p:spTree>
    <p:extLst>
      <p:ext uri="{BB962C8B-B14F-4D97-AF65-F5344CB8AC3E}">
        <p14:creationId xmlns:p14="http://schemas.microsoft.com/office/powerpoint/2010/main" val="392755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de-DE"/>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AD8BA445-AA70-4440-B1E6-6F1BBB0ADDF3}" type="datetimeFigureOut">
              <a:rPr lang="en-US" smtClean="0"/>
              <a:t>11/12/19</a:t>
            </a:fld>
            <a:endParaRPr lang="en-US"/>
          </a:p>
        </p:txBody>
      </p:sp>
      <p:sp>
        <p:nvSpPr>
          <p:cNvPr id="7" name="Slide Number Placeholder 3"/>
          <p:cNvSpPr>
            <a:spLocks noGrp="1"/>
          </p:cNvSpPr>
          <p:nvPr>
            <p:ph type="sldNum" sz="quarter" idx="4"/>
          </p:nvPr>
        </p:nvSpPr>
        <p:spPr>
          <a:xfrm>
            <a:off x="7010400" y="4767262"/>
            <a:ext cx="2133600" cy="274637"/>
          </a:xfrm>
          <a:prstGeom prst="rect">
            <a:avLst/>
          </a:prstGeom>
        </p:spPr>
        <p:txBody>
          <a:bodyPr vert="horz" lIns="91440" tIns="45720" rIns="91440" bIns="45720" rtlCol="0" anchor="ctr"/>
          <a:lstStyle>
            <a:lvl1pPr algn="r">
              <a:defRPr sz="1400">
                <a:solidFill>
                  <a:schemeClr val="tx1"/>
                </a:solidFill>
              </a:defRPr>
            </a:lvl1pPr>
          </a:lstStyle>
          <a:p>
            <a:fld id="{EFC3BB0B-26F5-4FD4-8BAE-7CE53E0536FF}" type="slidenum">
              <a:rPr lang="en-US" smtClean="0"/>
              <a:pPr/>
              <a:t>‹#›</a:t>
            </a:fld>
            <a:r>
              <a:rPr lang="en-US" dirty="0"/>
              <a:t>/31</a:t>
            </a:r>
          </a:p>
        </p:txBody>
      </p:sp>
    </p:spTree>
    <p:extLst>
      <p:ext uri="{BB962C8B-B14F-4D97-AF65-F5344CB8AC3E}">
        <p14:creationId xmlns:p14="http://schemas.microsoft.com/office/powerpoint/2010/main" val="1830962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5" name="Slide Number Placeholder 3"/>
          <p:cNvSpPr>
            <a:spLocks noGrp="1"/>
          </p:cNvSpPr>
          <p:nvPr>
            <p:ph type="sldNum" sz="quarter" idx="4"/>
          </p:nvPr>
        </p:nvSpPr>
        <p:spPr>
          <a:xfrm>
            <a:off x="7010400" y="4767262"/>
            <a:ext cx="2133600" cy="274637"/>
          </a:xfrm>
          <a:prstGeom prst="rect">
            <a:avLst/>
          </a:prstGeom>
        </p:spPr>
        <p:txBody>
          <a:bodyPr vert="horz" lIns="91440" tIns="45720" rIns="91440" bIns="45720" rtlCol="0" anchor="ctr"/>
          <a:lstStyle>
            <a:lvl1pPr algn="r">
              <a:defRPr sz="1400">
                <a:solidFill>
                  <a:schemeClr val="tx1"/>
                </a:solidFill>
              </a:defRPr>
            </a:lvl1pPr>
          </a:lstStyle>
          <a:p>
            <a:fld id="{EFC3BB0B-26F5-4FD4-8BAE-7CE53E0536FF}" type="slidenum">
              <a:rPr lang="en-US" smtClean="0"/>
              <a:pPr/>
              <a:t>‹#›</a:t>
            </a:fld>
            <a:r>
              <a:rPr lang="en-US" dirty="0"/>
              <a:t>/31</a:t>
            </a:r>
          </a:p>
        </p:txBody>
      </p:sp>
    </p:spTree>
    <p:extLst>
      <p:ext uri="{BB962C8B-B14F-4D97-AF65-F5344CB8AC3E}">
        <p14:creationId xmlns:p14="http://schemas.microsoft.com/office/powerpoint/2010/main" val="1255911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11B9B0-F419-F643-A7B0-C7017E57E2BD}" type="datetimeFigureOut">
              <a:rPr lang="en-US" smtClean="0"/>
              <a:t>11/12/19</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7010400" y="4767263"/>
            <a:ext cx="2057400" cy="274637"/>
          </a:xfrm>
          <a:prstGeom prst="rect">
            <a:avLst/>
          </a:prstGeom>
        </p:spPr>
        <p:txBody>
          <a:bodyPr/>
          <a:lstStyle/>
          <a:p>
            <a:fld id="{A83C94CB-F7B4-E645-8A62-A1DD847D2C06}" type="slidenum">
              <a:rPr lang="en-US" smtClean="0"/>
              <a:t>‹#›</a:t>
            </a:fld>
            <a:endParaRPr lang="en-US"/>
          </a:p>
        </p:txBody>
      </p:sp>
    </p:spTree>
    <p:extLst>
      <p:ext uri="{BB962C8B-B14F-4D97-AF65-F5344CB8AC3E}">
        <p14:creationId xmlns:p14="http://schemas.microsoft.com/office/powerpoint/2010/main" val="1494242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11B9B0-F419-F643-A7B0-C7017E57E2BD}" type="datetimeFigureOut">
              <a:rPr lang="en-US" smtClean="0"/>
              <a:t>11/12/19</a:t>
            </a:fld>
            <a:endParaRPr lang="en-US"/>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7010400" y="4767263"/>
            <a:ext cx="2057400" cy="274637"/>
          </a:xfrm>
          <a:prstGeom prst="rect">
            <a:avLst/>
          </a:prstGeom>
        </p:spPr>
        <p:txBody>
          <a:bodyPr/>
          <a:lstStyle/>
          <a:p>
            <a:fld id="{A83C94CB-F7B4-E645-8A62-A1DD847D2C06}" type="slidenum">
              <a:rPr lang="en-US" smtClean="0"/>
              <a:t>‹#›</a:t>
            </a:fld>
            <a:endParaRPr lang="en-US"/>
          </a:p>
        </p:txBody>
      </p:sp>
    </p:spTree>
    <p:extLst>
      <p:ext uri="{BB962C8B-B14F-4D97-AF65-F5344CB8AC3E}">
        <p14:creationId xmlns:p14="http://schemas.microsoft.com/office/powerpoint/2010/main" val="1058534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11B9B0-F419-F643-A7B0-C7017E57E2BD}" type="datetimeFigureOut">
              <a:rPr lang="en-US" smtClean="0"/>
              <a:t>11/12/19</a:t>
            </a:fld>
            <a:endParaRPr lang="en-US"/>
          </a:p>
        </p:txBody>
      </p:sp>
      <p:sp>
        <p:nvSpPr>
          <p:cNvPr id="8" name="Footer Placeholder 7"/>
          <p:cNvSpPr>
            <a:spLocks noGrp="1"/>
          </p:cNvSpPr>
          <p:nvPr>
            <p:ph type="ftr" sz="quarter" idx="11"/>
          </p:nvPr>
        </p:nvSpPr>
        <p:spPr>
          <a:xfrm>
            <a:off x="3028950" y="4767263"/>
            <a:ext cx="3086100" cy="274637"/>
          </a:xfrm>
          <a:prstGeom prst="rect">
            <a:avLst/>
          </a:prstGeom>
        </p:spPr>
        <p:txBody>
          <a:bodyPr/>
          <a:lstStyle/>
          <a:p>
            <a:endParaRPr lang="en-US"/>
          </a:p>
        </p:txBody>
      </p:sp>
      <p:sp>
        <p:nvSpPr>
          <p:cNvPr id="9" name="Slide Number Placeholder 8"/>
          <p:cNvSpPr>
            <a:spLocks noGrp="1"/>
          </p:cNvSpPr>
          <p:nvPr>
            <p:ph type="sldNum" sz="quarter" idx="12"/>
          </p:nvPr>
        </p:nvSpPr>
        <p:spPr>
          <a:xfrm>
            <a:off x="7010400" y="4767263"/>
            <a:ext cx="2057400" cy="274637"/>
          </a:xfrm>
          <a:prstGeom prst="rect">
            <a:avLst/>
          </a:prstGeom>
        </p:spPr>
        <p:txBody>
          <a:bodyPr/>
          <a:lstStyle/>
          <a:p>
            <a:fld id="{A83C94CB-F7B4-E645-8A62-A1DD847D2C06}" type="slidenum">
              <a:rPr lang="en-US" smtClean="0"/>
              <a:t>‹#›</a:t>
            </a:fld>
            <a:endParaRPr lang="en-US"/>
          </a:p>
        </p:txBody>
      </p:sp>
    </p:spTree>
    <p:extLst>
      <p:ext uri="{BB962C8B-B14F-4D97-AF65-F5344CB8AC3E}">
        <p14:creationId xmlns:p14="http://schemas.microsoft.com/office/powerpoint/2010/main" val="1034826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11B9B0-F419-F643-A7B0-C7017E57E2BD}" type="datetimeFigureOut">
              <a:rPr lang="en-US" smtClean="0"/>
              <a:t>11/12/19</a:t>
            </a:fld>
            <a:endParaRPr lang="en-US"/>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p>
            <a:endParaRPr lang="en-US"/>
          </a:p>
        </p:txBody>
      </p:sp>
      <p:sp>
        <p:nvSpPr>
          <p:cNvPr id="5" name="Slide Number Placeholder 4"/>
          <p:cNvSpPr>
            <a:spLocks noGrp="1"/>
          </p:cNvSpPr>
          <p:nvPr>
            <p:ph type="sldNum" sz="quarter" idx="12"/>
          </p:nvPr>
        </p:nvSpPr>
        <p:spPr>
          <a:xfrm>
            <a:off x="7010400" y="4767263"/>
            <a:ext cx="2057400" cy="274637"/>
          </a:xfrm>
          <a:prstGeom prst="rect">
            <a:avLst/>
          </a:prstGeom>
        </p:spPr>
        <p:txBody>
          <a:bodyPr/>
          <a:lstStyle/>
          <a:p>
            <a:fld id="{A83C94CB-F7B4-E645-8A62-A1DD847D2C06}" type="slidenum">
              <a:rPr lang="en-US" smtClean="0"/>
              <a:t>‹#›</a:t>
            </a:fld>
            <a:endParaRPr lang="en-US"/>
          </a:p>
        </p:txBody>
      </p:sp>
    </p:spTree>
    <p:extLst>
      <p:ext uri="{BB962C8B-B14F-4D97-AF65-F5344CB8AC3E}">
        <p14:creationId xmlns:p14="http://schemas.microsoft.com/office/powerpoint/2010/main" val="20074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11B9B0-F419-F643-A7B0-C7017E57E2BD}" type="datetimeFigureOut">
              <a:rPr lang="en-US" smtClean="0"/>
              <a:t>11/12/19</a:t>
            </a:fld>
            <a:endParaRPr lang="en-US"/>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7010400" y="4767263"/>
            <a:ext cx="2057400" cy="274637"/>
          </a:xfrm>
          <a:prstGeom prst="rect">
            <a:avLst/>
          </a:prstGeom>
        </p:spPr>
        <p:txBody>
          <a:bodyPr/>
          <a:lstStyle/>
          <a:p>
            <a:fld id="{A83C94CB-F7B4-E645-8A62-A1DD847D2C06}" type="slidenum">
              <a:rPr lang="en-US" smtClean="0"/>
              <a:t>‹#›</a:t>
            </a:fld>
            <a:endParaRPr lang="en-US"/>
          </a:p>
        </p:txBody>
      </p:sp>
    </p:spTree>
    <p:extLst>
      <p:ext uri="{BB962C8B-B14F-4D97-AF65-F5344CB8AC3E}">
        <p14:creationId xmlns:p14="http://schemas.microsoft.com/office/powerpoint/2010/main" val="1466009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11B9B0-F419-F643-A7B0-C7017E57E2BD}" type="datetimeFigureOut">
              <a:rPr lang="en-US" smtClean="0"/>
              <a:t>11/12/19</a:t>
            </a:fld>
            <a:endParaRPr lang="en-US"/>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7010400" y="4767263"/>
            <a:ext cx="2057400" cy="274637"/>
          </a:xfrm>
          <a:prstGeom prst="rect">
            <a:avLst/>
          </a:prstGeom>
        </p:spPr>
        <p:txBody>
          <a:bodyPr/>
          <a:lstStyle/>
          <a:p>
            <a:fld id="{A83C94CB-F7B4-E645-8A62-A1DD847D2C06}" type="slidenum">
              <a:rPr lang="en-US" smtClean="0"/>
              <a:t>‹#›</a:t>
            </a:fld>
            <a:endParaRPr lang="en-US"/>
          </a:p>
        </p:txBody>
      </p:sp>
    </p:spTree>
    <p:extLst>
      <p:ext uri="{BB962C8B-B14F-4D97-AF65-F5344CB8AC3E}">
        <p14:creationId xmlns:p14="http://schemas.microsoft.com/office/powerpoint/2010/main" val="1136389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11B9B0-F419-F643-A7B0-C7017E57E2BD}" type="datetimeFigureOut">
              <a:rPr lang="en-US" smtClean="0"/>
              <a:t>11/12/19</a:t>
            </a:fld>
            <a:endParaRPr lang="en-US"/>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7010400" y="4767263"/>
            <a:ext cx="2057400" cy="274637"/>
          </a:xfrm>
          <a:prstGeom prst="rect">
            <a:avLst/>
          </a:prstGeom>
        </p:spPr>
        <p:txBody>
          <a:bodyPr/>
          <a:lstStyle/>
          <a:p>
            <a:fld id="{A83C94CB-F7B4-E645-8A62-A1DD847D2C06}" type="slidenum">
              <a:rPr lang="en-US" smtClean="0"/>
              <a:t>‹#›</a:t>
            </a:fld>
            <a:endParaRPr lang="en-US"/>
          </a:p>
        </p:txBody>
      </p:sp>
    </p:spTree>
    <p:extLst>
      <p:ext uri="{BB962C8B-B14F-4D97-AF65-F5344CB8AC3E}">
        <p14:creationId xmlns:p14="http://schemas.microsoft.com/office/powerpoint/2010/main" val="1724942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A511B9B0-F419-F643-A7B0-C7017E57E2BD}" type="datetimeFigureOut">
              <a:rPr lang="en-US" smtClean="0"/>
              <a:t>11/12/19</a:t>
            </a:fld>
            <a:endParaRPr lang="en-US"/>
          </a:p>
        </p:txBody>
      </p:sp>
      <p:sp>
        <p:nvSpPr>
          <p:cNvPr id="11" name="TextBox 10"/>
          <p:cNvSpPr txBox="1"/>
          <p:nvPr userDrawn="1"/>
        </p:nvSpPr>
        <p:spPr>
          <a:xfrm>
            <a:off x="8458200" y="4781550"/>
            <a:ext cx="685800" cy="307777"/>
          </a:xfrm>
          <a:prstGeom prst="rect">
            <a:avLst/>
          </a:prstGeom>
          <a:noFill/>
        </p:spPr>
        <p:txBody>
          <a:bodyPr wrap="square" rtlCol="0">
            <a:spAutoFit/>
          </a:bodyPr>
          <a:lstStyle/>
          <a:p>
            <a:fld id="{E55FCC59-7720-114B-9E08-19FBE64A6D3C}" type="slidenum">
              <a:rPr lang="en-US" smtClean="0"/>
              <a:pPr/>
              <a:t>‹#›</a:t>
            </a:fld>
            <a:r>
              <a:rPr lang="en-US" dirty="0"/>
              <a:t>/46</a:t>
            </a:r>
          </a:p>
        </p:txBody>
      </p:sp>
      <p:sp>
        <p:nvSpPr>
          <p:cNvPr id="13" name="Rectangle 12"/>
          <p:cNvSpPr/>
          <p:nvPr userDrawn="1"/>
        </p:nvSpPr>
        <p:spPr>
          <a:xfrm>
            <a:off x="3810000" y="4826455"/>
            <a:ext cx="1771639" cy="215444"/>
          </a:xfrm>
          <a:prstGeom prst="rect">
            <a:avLst/>
          </a:prstGeom>
        </p:spPr>
        <p:txBody>
          <a:bodyPr wrap="none">
            <a:spAutoFit/>
          </a:bodyPr>
          <a:lstStyle/>
          <a:p>
            <a:r>
              <a:rPr lang="nl-NL" sz="800" dirty="0"/>
              <a:t>Andries van Dam © 2019 11/28/19</a:t>
            </a:r>
            <a:endParaRPr lang="en-US" sz="800" dirty="0"/>
          </a:p>
        </p:txBody>
      </p:sp>
    </p:spTree>
    <p:extLst>
      <p:ext uri="{BB962C8B-B14F-4D97-AF65-F5344CB8AC3E}">
        <p14:creationId xmlns:p14="http://schemas.microsoft.com/office/powerpoint/2010/main" val="12673529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de-DE"/>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de-DE" dirty="0"/>
              <a:t>Click </a:t>
            </a:r>
            <a:r>
              <a:rPr lang="de-DE" dirty="0" err="1"/>
              <a:t>to</a:t>
            </a:r>
            <a:r>
              <a:rPr lang="de-DE" dirty="0"/>
              <a:t> </a:t>
            </a:r>
            <a:r>
              <a:rPr lang="de-DE" dirty="0" err="1"/>
              <a:t>edit</a:t>
            </a:r>
            <a:r>
              <a:rPr lang="de-DE" dirty="0"/>
              <a:t> Master </a:t>
            </a:r>
            <a:r>
              <a:rPr lang="de-DE" dirty="0" err="1"/>
              <a:t>text</a:t>
            </a:r>
            <a:r>
              <a:rPr lang="de-DE" dirty="0"/>
              <a:t> </a:t>
            </a:r>
            <a:r>
              <a:rPr lang="de-DE" dirty="0" err="1"/>
              <a:t>styles</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en-US" dirty="0"/>
          </a:p>
        </p:txBody>
      </p:sp>
      <p:sp>
        <p:nvSpPr>
          <p:cNvPr id="4" name="Rectangle 3"/>
          <p:cNvSpPr/>
          <p:nvPr userDrawn="1"/>
        </p:nvSpPr>
        <p:spPr>
          <a:xfrm>
            <a:off x="3886200" y="4933950"/>
            <a:ext cx="1771639" cy="215444"/>
          </a:xfrm>
          <a:prstGeom prst="rect">
            <a:avLst/>
          </a:prstGeom>
        </p:spPr>
        <p:txBody>
          <a:bodyPr wrap="none">
            <a:spAutoFit/>
          </a:bodyPr>
          <a:lstStyle/>
          <a:p>
            <a:r>
              <a:rPr lang="nl-NL" sz="800" dirty="0"/>
              <a:t>Andries van Dam © 2019 12/03/19</a:t>
            </a:r>
            <a:endParaRPr lang="en-US" sz="800" dirty="0"/>
          </a:p>
        </p:txBody>
      </p:sp>
      <p:sp>
        <p:nvSpPr>
          <p:cNvPr id="6" name="TextBox 5"/>
          <p:cNvSpPr txBox="1"/>
          <p:nvPr userDrawn="1"/>
        </p:nvSpPr>
        <p:spPr>
          <a:xfrm>
            <a:off x="8534400" y="4781550"/>
            <a:ext cx="685800" cy="307777"/>
          </a:xfrm>
          <a:prstGeom prst="rect">
            <a:avLst/>
          </a:prstGeom>
          <a:noFill/>
        </p:spPr>
        <p:txBody>
          <a:bodyPr wrap="square" rtlCol="0">
            <a:spAutoFit/>
          </a:bodyPr>
          <a:lstStyle/>
          <a:p>
            <a:fld id="{B1A623B3-FCB9-8944-BEB9-73BE71F94573}" type="slidenum">
              <a:rPr lang="en-US" smtClean="0"/>
              <a:t>‹#›</a:t>
            </a:fld>
            <a:r>
              <a:rPr lang="en-US"/>
              <a:t>/45</a:t>
            </a:r>
            <a:endParaRPr lang="en-US" dirty="0"/>
          </a:p>
        </p:txBody>
      </p:sp>
    </p:spTree>
    <p:extLst>
      <p:ext uri="{BB962C8B-B14F-4D97-AF65-F5344CB8AC3E}">
        <p14:creationId xmlns:p14="http://schemas.microsoft.com/office/powerpoint/2010/main" val="137396872"/>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8.jpeg"/><Relationship Id="rId5" Type="http://schemas.openxmlformats.org/officeDocument/2006/relationships/image" Target="../media/image16.jp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31.tiff"/><Relationship Id="rId4" Type="http://schemas.openxmlformats.org/officeDocument/2006/relationships/image" Target="../media/image30.tiff"/></Relationships>
</file>

<file path=ppt/slides/_rels/slide13.xml.rels><?xml version="1.0" encoding="UTF-8" standalone="yes"?>
<Relationships xmlns="http://schemas.openxmlformats.org/package/2006/relationships"><Relationship Id="rId3" Type="http://schemas.openxmlformats.org/officeDocument/2006/relationships/hyperlink" Target="http://www.computerworld.com/article/2515483/enterprise-applications/epic-failures--11-infamous-software-bugs.html" TargetMode="External"/><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33.tiff"/><Relationship Id="rId4" Type="http://schemas.openxmlformats.org/officeDocument/2006/relationships/image" Target="../media/image32.tiff"/></Relationships>
</file>

<file path=ppt/slides/_rels/slide14.xml.rels><?xml version="1.0" encoding="UTF-8" standalone="yes"?>
<Relationships xmlns="http://schemas.openxmlformats.org/package/2006/relationships"><Relationship Id="rId3" Type="http://schemas.openxmlformats.org/officeDocument/2006/relationships/hyperlink" Target="http://ftp.arl.mil/mike/comphist/eniac-story.html" TargetMode="External"/><Relationship Id="rId7" Type="http://schemas.openxmlformats.org/officeDocument/2006/relationships/image" Target="../media/image36.tiff"/><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35.tiff"/><Relationship Id="rId5" Type="http://schemas.openxmlformats.org/officeDocument/2006/relationships/image" Target="../media/image34.jpeg"/><Relationship Id="rId4" Type="http://schemas.openxmlformats.org/officeDocument/2006/relationships/hyperlink" Target="http://www.npr.org/sections/alltechconsidered/2014/10/06/345799830/the-forgotten-female-programmers-who-created-modern-tech"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s://www.nytimes.com/2017/11/06/books/review/liza-mundy-code-girls-world-war-ii.html" TargetMode="Externa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nytimes.com/2019/03/21/science/health-medicine-artificial-intelligence.html?action=click&amp;module=MoreInSection&amp;pgtype=Article&amp;region=Footer&amp;contentCollection=Asia"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www.eweek.com/servers/slideshows/a-look-at-mainframe-history-as-ibm-system360-turns-50-cobol-turns-55.html"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45.tiff"/></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hyperlink" Target="https://www.eff.org/deeplinks/2014/05/dangerous-ruling-oracle-v-google-federal-circuit-reverses-sensible-lower-court" TargetMode="External"/><Relationship Id="rId2" Type="http://schemas.openxmlformats.org/officeDocument/2006/relationships/hyperlink" Target="https://www.eff.org/document/amicus-brief-computer-scientists-scotus"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apple.com/swift/" TargetMode="External"/><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hyperlink" Target="https://www.dartlang.or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hyperlink" Target="http://www.museumspeelklok.nl/Agenda/Rondleiding" TargetMode="External"/><Relationship Id="rId7"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9.tiff"/><Relationship Id="rId5" Type="http://schemas.openxmlformats.org/officeDocument/2006/relationships/hyperlink" Target="https://youtu.be/QRi3ULhyQq0?t=65" TargetMode="External"/><Relationship Id="rId4" Type="http://schemas.openxmlformats.org/officeDocument/2006/relationships/hyperlink" Target="https://youtu.be/NNqVoDjiVY8?t=40" TargetMode="External"/><Relationship Id="rId9" Type="http://schemas.openxmlformats.org/officeDocument/2006/relationships/hyperlink" Target="https://www.dropbox.com/sh/8172hb9t8pzehcn/AABsRzO5BBnjmFfYnPsAhW8Ia?dl=0&amp;preview=IMG_6708.MOV"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3.xml"/><Relationship Id="rId5" Type="http://schemas.openxmlformats.org/officeDocument/2006/relationships/image" Target="../media/image15.tiff"/><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jpg"/><Relationship Id="rId1" Type="http://schemas.openxmlformats.org/officeDocument/2006/relationships/slideLayout" Target="../slideLayouts/slideLayout23.xml"/><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Shape 23"/>
          <p:cNvSpPr txBox="1">
            <a:spLocks noGrp="1"/>
          </p:cNvSpPr>
          <p:nvPr>
            <p:ph type="ctrTitle"/>
          </p:nvPr>
        </p:nvSpPr>
        <p:spPr>
          <a:xfrm>
            <a:off x="740074" y="2436323"/>
            <a:ext cx="7772400" cy="923299"/>
          </a:xfrm>
        </p:spPr>
        <p:txBody>
          <a:bodyPr>
            <a:spAutoFit/>
          </a:bodyPr>
          <a:lstStyle/>
          <a:p>
            <a:pPr eaLnBrk="1" hangingPunct="1">
              <a:spcBef>
                <a:spcPct val="0"/>
              </a:spcBef>
              <a:buClr>
                <a:srgbClr val="000000"/>
              </a:buClr>
              <a:buSzTx/>
            </a:pPr>
            <a:r>
              <a:rPr lang="en-US" b="1" dirty="0">
                <a:latin typeface="Arial" charset="0"/>
                <a:cs typeface="Arial" charset="0"/>
              </a:rPr>
              <a:t>Lecture 20</a:t>
            </a:r>
          </a:p>
        </p:txBody>
      </p:sp>
      <p:sp>
        <p:nvSpPr>
          <p:cNvPr id="2050" name="Shape 24"/>
          <p:cNvSpPr txBox="1">
            <a:spLocks noGrp="1"/>
          </p:cNvSpPr>
          <p:nvPr>
            <p:ph type="subTitle" idx="1"/>
          </p:nvPr>
        </p:nvSpPr>
        <p:spPr>
          <a:xfrm>
            <a:off x="108550" y="3359622"/>
            <a:ext cx="9035449" cy="1421928"/>
          </a:xfrm>
        </p:spPr>
        <p:txBody>
          <a:bodyPr wrap="square">
            <a:spAutoFit/>
          </a:bodyPr>
          <a:lstStyle>
            <a:lvl1pPr algn="ctr">
              <a:defRPr sz="1400">
                <a:solidFill>
                  <a:srgbClr val="000000"/>
                </a:solidFill>
                <a:latin typeface="Arial" charset="0"/>
                <a:ea typeface="ＭＳ Ｐゴシック" charset="0"/>
                <a:cs typeface="Arial" charset="0"/>
                <a:sym typeface="Arial" charset="0"/>
              </a:defRPr>
            </a:lvl1pPr>
            <a:lvl2pPr algn="ctr">
              <a:defRPr sz="1400">
                <a:solidFill>
                  <a:srgbClr val="000000"/>
                </a:solidFill>
                <a:latin typeface="Arial" charset="0"/>
                <a:ea typeface="Arial" charset="0"/>
                <a:cs typeface="Arial" charset="0"/>
                <a:sym typeface="Arial" charset="0"/>
              </a:defRPr>
            </a:lvl2pPr>
            <a:lvl3pPr algn="ctr">
              <a:defRPr sz="1400">
                <a:solidFill>
                  <a:srgbClr val="000000"/>
                </a:solidFill>
                <a:latin typeface="Arial" charset="0"/>
                <a:ea typeface="Arial" charset="0"/>
                <a:cs typeface="Arial" charset="0"/>
                <a:sym typeface="Arial" charset="0"/>
              </a:defRPr>
            </a:lvl3pPr>
            <a:lvl4pPr algn="ctr">
              <a:defRPr sz="1400">
                <a:solidFill>
                  <a:srgbClr val="000000"/>
                </a:solidFill>
                <a:latin typeface="Arial" charset="0"/>
                <a:ea typeface="Arial" charset="0"/>
                <a:cs typeface="Arial" charset="0"/>
                <a:sym typeface="Arial" charset="0"/>
              </a:defRPr>
            </a:lvl4pPr>
            <a:lvl5pPr algn="ctr">
              <a:defRPr sz="1400">
                <a:solidFill>
                  <a:srgbClr val="000000"/>
                </a:solidFill>
                <a:latin typeface="Arial" charset="0"/>
                <a:ea typeface="Arial" charset="0"/>
                <a:cs typeface="Arial" charset="0"/>
                <a:sym typeface="Arial" charset="0"/>
              </a:defRPr>
            </a:lvl5pPr>
            <a:lvl6pPr marL="2514600" indent="-228600" algn="ctr"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algn="ctr"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algn="ctr"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algn="ctr"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marL="0" indent="0" eaLnBrk="1" hangingPunct="1">
              <a:spcBef>
                <a:spcPct val="0"/>
              </a:spcBef>
              <a:buClr>
                <a:srgbClr val="666666"/>
              </a:buClr>
            </a:pPr>
            <a:r>
              <a:rPr lang="en-US" sz="3000" dirty="0">
                <a:solidFill>
                  <a:schemeClr val="tx1"/>
                </a:solidFill>
              </a:rPr>
              <a:t>A Brief History of Computers &amp; Programming Languages</a:t>
            </a:r>
          </a:p>
          <a:p>
            <a:pPr marL="0" indent="0" eaLnBrk="1" hangingPunct="1">
              <a:spcBef>
                <a:spcPct val="0"/>
              </a:spcBef>
              <a:buClr>
                <a:srgbClr val="666666"/>
              </a:buClr>
            </a:pPr>
            <a:endParaRPr lang="en-US" sz="1200" dirty="0">
              <a:solidFill>
                <a:schemeClr val="tx1"/>
              </a:solidFill>
            </a:endParaRPr>
          </a:p>
          <a:p>
            <a:pPr marL="0" indent="0" eaLnBrk="1" hangingPunct="1">
              <a:spcBef>
                <a:spcPct val="0"/>
              </a:spcBef>
              <a:buClr>
                <a:srgbClr val="666666"/>
              </a:buClr>
            </a:pPr>
            <a:r>
              <a:rPr lang="en-US" sz="1200" dirty="0">
                <a:solidFill>
                  <a:srgbClr val="666666"/>
                </a:solidFill>
              </a:rPr>
              <a:t>See “</a:t>
            </a:r>
            <a:r>
              <a:rPr lang="en-US" sz="1200" dirty="0"/>
              <a:t>The Innovators: How a Group of Hackers, Geniuses, and Geeks Created the Digital Revolution”</a:t>
            </a:r>
            <a:r>
              <a:rPr lang="en-US" sz="1200" i="1" dirty="0"/>
              <a:t> by Walter Isaacson. </a:t>
            </a:r>
          </a:p>
          <a:p>
            <a:pPr marL="0" indent="0" eaLnBrk="1" hangingPunct="1">
              <a:spcBef>
                <a:spcPct val="0"/>
              </a:spcBef>
              <a:buClr>
                <a:srgbClr val="666666"/>
              </a:buClr>
            </a:pPr>
            <a:r>
              <a:rPr lang="en-US" sz="1200" i="1" dirty="0"/>
              <a:t>Copyright © 2014 by Walter Isaacson</a:t>
            </a:r>
            <a:endParaRPr lang="en-US" sz="1200" dirty="0">
              <a:solidFill>
                <a:srgbClr val="666666"/>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488" y="156674"/>
            <a:ext cx="3334512" cy="2267712"/>
          </a:xfrm>
          <a:prstGeom prst="rect">
            <a:avLst/>
          </a:prstGeom>
        </p:spPr>
      </p:pic>
      <p:pic>
        <p:nvPicPr>
          <p:cNvPr id="1026" name="Picture 2" descr="Related image">
            <a:extLst>
              <a:ext uri="{FF2B5EF4-FFF2-40B4-BE49-F238E27FC236}">
                <a16:creationId xmlns:a16="http://schemas.microsoft.com/office/drawing/2014/main" id="{AF086CBD-6BDD-4307-A77A-EE3F8C3E67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2" r="15648"/>
          <a:stretch/>
        </p:blipFill>
        <p:spPr bwMode="auto">
          <a:xfrm>
            <a:off x="4953000" y="156530"/>
            <a:ext cx="3334512" cy="22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3509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224E-4AA8-41C7-9C75-25A505BCE8A8}"/>
              </a:ext>
            </a:extLst>
          </p:cNvPr>
          <p:cNvSpPr>
            <a:spLocks noGrp="1"/>
          </p:cNvSpPr>
          <p:nvPr>
            <p:ph type="title"/>
          </p:nvPr>
        </p:nvSpPr>
        <p:spPr>
          <a:xfrm>
            <a:off x="457200" y="205978"/>
            <a:ext cx="8229600" cy="857250"/>
          </a:xfrm>
        </p:spPr>
        <p:txBody>
          <a:bodyPr/>
          <a:lstStyle/>
          <a:p>
            <a:r>
              <a:rPr lang="en-US" b="1" dirty="0">
                <a:latin typeface="Arial" charset="0"/>
                <a:ea typeface="Arial" charset="0"/>
                <a:cs typeface="Arial" charset="0"/>
              </a:rPr>
              <a:t>In the beginning</a:t>
            </a:r>
            <a:r>
              <a:rPr lang="is-IS" b="1" dirty="0">
                <a:latin typeface="Arial" charset="0"/>
                <a:ea typeface="Arial" charset="0"/>
                <a:cs typeface="Arial" charset="0"/>
              </a:rPr>
              <a:t>… (7/11)</a:t>
            </a:r>
            <a:endParaRPr lang="fr-FR" dirty="0"/>
          </a:p>
        </p:txBody>
      </p:sp>
      <p:pic>
        <p:nvPicPr>
          <p:cNvPr id="6" name="Picture 5">
            <a:extLst>
              <a:ext uri="{FF2B5EF4-FFF2-40B4-BE49-F238E27FC236}">
                <a16:creationId xmlns:a16="http://schemas.microsoft.com/office/drawing/2014/main" id="{BD35127F-E231-437D-9276-30203D6EB646}"/>
              </a:ext>
            </a:extLst>
          </p:cNvPr>
          <p:cNvPicPr>
            <a:picLocks noChangeAspect="1"/>
          </p:cNvPicPr>
          <p:nvPr/>
        </p:nvPicPr>
        <p:blipFill>
          <a:blip r:embed="rId2"/>
          <a:stretch>
            <a:fillRect/>
          </a:stretch>
        </p:blipFill>
        <p:spPr>
          <a:xfrm>
            <a:off x="6935100" y="2812583"/>
            <a:ext cx="1600200" cy="1892767"/>
          </a:xfrm>
          <a:prstGeom prst="rect">
            <a:avLst/>
          </a:prstGeom>
        </p:spPr>
      </p:pic>
      <p:pic>
        <p:nvPicPr>
          <p:cNvPr id="7" name="Picture 6">
            <a:extLst>
              <a:ext uri="{FF2B5EF4-FFF2-40B4-BE49-F238E27FC236}">
                <a16:creationId xmlns:a16="http://schemas.microsoft.com/office/drawing/2014/main" id="{2180BC9C-5FBB-4A54-84ED-9BB1E1BF0D73}"/>
              </a:ext>
            </a:extLst>
          </p:cNvPr>
          <p:cNvPicPr>
            <a:picLocks noChangeAspect="1"/>
          </p:cNvPicPr>
          <p:nvPr/>
        </p:nvPicPr>
        <p:blipFill>
          <a:blip r:embed="rId3"/>
          <a:stretch>
            <a:fillRect/>
          </a:stretch>
        </p:blipFill>
        <p:spPr>
          <a:xfrm>
            <a:off x="6934200" y="1037148"/>
            <a:ext cx="1602000" cy="1534602"/>
          </a:xfrm>
          <a:prstGeom prst="rect">
            <a:avLst/>
          </a:prstGeom>
        </p:spPr>
      </p:pic>
      <p:sp>
        <p:nvSpPr>
          <p:cNvPr id="11" name="Shape 154">
            <a:extLst>
              <a:ext uri="{FF2B5EF4-FFF2-40B4-BE49-F238E27FC236}">
                <a16:creationId xmlns:a16="http://schemas.microsoft.com/office/drawing/2014/main" id="{2D1082F2-AEB1-419F-A350-3E5581947F65}"/>
              </a:ext>
            </a:extLst>
          </p:cNvPr>
          <p:cNvSpPr txBox="1">
            <a:spLocks noGrp="1"/>
          </p:cNvSpPr>
          <p:nvPr>
            <p:ph type="body" idx="1"/>
          </p:nvPr>
        </p:nvSpPr>
        <p:spPr>
          <a:xfrm>
            <a:off x="169333" y="1042931"/>
            <a:ext cx="6477000" cy="4444263"/>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nSpc>
                <a:spcPct val="100000"/>
              </a:lnSpc>
              <a:buClr>
                <a:srgbClr val="000000"/>
              </a:buClr>
              <a:buFont typeface="Arial" charset="0"/>
              <a:buChar char="●"/>
            </a:pPr>
            <a:r>
              <a:rPr lang="en-US" sz="1800" b="1" dirty="0">
                <a:solidFill>
                  <a:srgbClr val="008F00"/>
                </a:solidFill>
                <a:ea typeface="Arial" charset="0"/>
              </a:rPr>
              <a:t>1845</a:t>
            </a:r>
            <a:r>
              <a:rPr lang="en-US" sz="1800" dirty="0">
                <a:ea typeface="Arial" charset="0"/>
              </a:rPr>
              <a:t>: John Clark, cousin of founders of the Clarks’ shoes empire, built the Eureka, a machine that produced “polished line[s] of Latin poetry”</a:t>
            </a:r>
          </a:p>
          <a:p>
            <a:pPr lvl="1">
              <a:lnSpc>
                <a:spcPct val="100000"/>
              </a:lnSpc>
              <a:buClr>
                <a:srgbClr val="000000"/>
              </a:buClr>
              <a:buFont typeface="Courier New" panose="02070309020205020404" pitchFamily="49" charset="0"/>
              <a:buChar char="o"/>
            </a:pPr>
            <a:r>
              <a:rPr lang="en-US" sz="1800" dirty="0">
                <a:ea typeface="Arial" charset="0"/>
              </a:rPr>
              <a:t>one of the forerunners of the programmable computer</a:t>
            </a:r>
          </a:p>
          <a:p>
            <a:pPr lvl="1">
              <a:lnSpc>
                <a:spcPct val="100000"/>
              </a:lnSpc>
              <a:buClr>
                <a:srgbClr val="000000"/>
              </a:buClr>
              <a:buFont typeface="Courier New" panose="02070309020205020404" pitchFamily="49" charset="0"/>
              <a:buChar char="o"/>
            </a:pPr>
            <a:r>
              <a:rPr lang="en-US" sz="1800" dirty="0">
                <a:ea typeface="Arial" charset="0"/>
              </a:rPr>
              <a:t>machine that generated Latin hexameter verse </a:t>
            </a:r>
          </a:p>
          <a:p>
            <a:pPr lvl="2">
              <a:lnSpc>
                <a:spcPct val="100000"/>
              </a:lnSpc>
              <a:buClr>
                <a:srgbClr val="000000"/>
              </a:buClr>
              <a:buFont typeface="Wingdings" panose="05000000000000000000" pitchFamily="2" charset="2"/>
              <a:buChar char="§"/>
            </a:pPr>
            <a:r>
              <a:rPr lang="en-US" sz="1800" dirty="0">
                <a:ea typeface="Arial" charset="0"/>
              </a:rPr>
              <a:t>hexameter is the meter of ancient epics, of the poets Ovid and Virgil  </a:t>
            </a:r>
          </a:p>
          <a:p>
            <a:pPr lvl="2">
              <a:lnSpc>
                <a:spcPct val="100000"/>
              </a:lnSpc>
              <a:buClr>
                <a:srgbClr val="000000"/>
              </a:buClr>
              <a:buFont typeface="Wingdings" panose="05000000000000000000" pitchFamily="2" charset="2"/>
              <a:buChar char="§"/>
            </a:pPr>
            <a:r>
              <a:rPr lang="en-US" sz="1800" dirty="0">
                <a:ea typeface="Arial" charset="0"/>
              </a:rPr>
              <a:t>the strict rules of Latin hexameter make it similar to following a mathematical formula</a:t>
            </a:r>
          </a:p>
          <a:p>
            <a:pPr lvl="1">
              <a:buFont typeface="Courier New" panose="02070309020205020404" pitchFamily="49" charset="0"/>
              <a:buChar char="o"/>
            </a:pPr>
            <a:r>
              <a:rPr lang="en-US" sz="1800" dirty="0"/>
              <a:t>26 million possible permutations</a:t>
            </a:r>
          </a:p>
          <a:p>
            <a:pPr lvl="2">
              <a:buFont typeface="Wingdings" panose="05000000000000000000" pitchFamily="2" charset="2"/>
              <a:buChar char="§"/>
            </a:pPr>
            <a:r>
              <a:rPr lang="en-US" sz="1800" i="1" dirty="0"/>
              <a:t>“If we had it running continuously, it would take 74 years for it to do its full tour before it started repeating itself.” </a:t>
            </a:r>
          </a:p>
          <a:p>
            <a:pPr lvl="2">
              <a:lnSpc>
                <a:spcPct val="100000"/>
              </a:lnSpc>
              <a:buClr>
                <a:srgbClr val="000000"/>
              </a:buClr>
              <a:buFont typeface="Wingdings" panose="05000000000000000000" pitchFamily="2" charset="2"/>
              <a:buChar char="§"/>
            </a:pPr>
            <a:endParaRPr lang="en-US" sz="1800" dirty="0">
              <a:ea typeface="Arial" charset="0"/>
            </a:endParaRPr>
          </a:p>
          <a:p>
            <a:pPr>
              <a:lnSpc>
                <a:spcPct val="100000"/>
              </a:lnSpc>
              <a:buClr>
                <a:srgbClr val="000000"/>
              </a:buClr>
              <a:buFont typeface="Arial" charset="0"/>
              <a:buChar char="●"/>
            </a:pPr>
            <a:endParaRPr lang="en-US" dirty="0"/>
          </a:p>
        </p:txBody>
      </p:sp>
    </p:spTree>
    <p:extLst>
      <p:ext uri="{BB962C8B-B14F-4D97-AF65-F5344CB8AC3E}">
        <p14:creationId xmlns:p14="http://schemas.microsoft.com/office/powerpoint/2010/main" val="22729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10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1000"/>
                                        <p:tgtEl>
                                          <p:spTgt spid="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Effect transition="in" filter="fade">
                                      <p:cBhvr>
                                        <p:cTn id="33" dur="1000"/>
                                        <p:tgtEl>
                                          <p:spTgt spid="11">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xEl>
                                              <p:pRg st="5" end="5"/>
                                            </p:txEl>
                                          </p:spTgt>
                                        </p:tgtEl>
                                        <p:attrNameLst>
                                          <p:attrName>style.visibility</p:attrName>
                                        </p:attrNameLst>
                                      </p:cBhvr>
                                      <p:to>
                                        <p:strVal val="visible"/>
                                      </p:to>
                                    </p:set>
                                    <p:animEffect transition="in" filter="fade">
                                      <p:cBhvr>
                                        <p:cTn id="38" dur="1000"/>
                                        <p:tgtEl>
                                          <p:spTgt spid="11">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animEffect transition="in" filter="fade">
                                      <p:cBhvr>
                                        <p:cTn id="43" dur="10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315" t="5571" r="6639" b="4524"/>
          <a:stretch/>
        </p:blipFill>
        <p:spPr>
          <a:xfrm>
            <a:off x="7249456" y="2505098"/>
            <a:ext cx="1752599" cy="1513414"/>
          </a:xfrm>
          <a:prstGeom prst="rect">
            <a:avLst/>
          </a:prstGeom>
        </p:spPr>
      </p:pic>
      <p:sp>
        <p:nvSpPr>
          <p:cNvPr id="154" name="Shape 154"/>
          <p:cNvSpPr txBox="1">
            <a:spLocks noGrp="1"/>
          </p:cNvSpPr>
          <p:nvPr>
            <p:ph type="body" idx="1"/>
          </p:nvPr>
        </p:nvSpPr>
        <p:spPr>
          <a:xfrm>
            <a:off x="256082" y="870718"/>
            <a:ext cx="5306518" cy="4124176"/>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nSpc>
                <a:spcPct val="100000"/>
              </a:lnSpc>
              <a:buClr>
                <a:srgbClr val="000000"/>
              </a:buClr>
              <a:buFont typeface="Arial" charset="0"/>
              <a:buChar char="●"/>
            </a:pPr>
            <a:r>
              <a:rPr lang="en-US" sz="1800" b="1" dirty="0">
                <a:solidFill>
                  <a:srgbClr val="008F00"/>
                </a:solidFill>
                <a:ea typeface="Arial" charset="0"/>
              </a:rPr>
              <a:t>~1845</a:t>
            </a:r>
            <a:r>
              <a:rPr lang="en-US" sz="1800" dirty="0">
                <a:ea typeface="Arial" charset="0"/>
              </a:rPr>
              <a:t>: Augusta Ada Lovelace (Lord Byron’s mathematician, poet and philosopher daughter), writes program to calculate Bernoulli numbers for the Analytical Engine</a:t>
            </a:r>
          </a:p>
          <a:p>
            <a:pPr lvl="1">
              <a:lnSpc>
                <a:spcPct val="100000"/>
              </a:lnSpc>
              <a:buClr>
                <a:srgbClr val="000000"/>
              </a:buClr>
              <a:buFont typeface="Courier New" charset="0"/>
              <a:buChar char="o"/>
            </a:pPr>
            <a:r>
              <a:rPr lang="en-US" sz="1600" dirty="0"/>
              <a:t>first known computer program and programmer!</a:t>
            </a:r>
          </a:p>
          <a:p>
            <a:pPr lvl="1">
              <a:lnSpc>
                <a:spcPct val="100000"/>
              </a:lnSpc>
              <a:buClr>
                <a:srgbClr val="000000"/>
              </a:buClr>
              <a:buFont typeface="Courier New" charset="0"/>
              <a:buChar char="o"/>
            </a:pPr>
            <a:r>
              <a:rPr lang="en-US" sz="1600" i="1" dirty="0"/>
              <a:t>“machine does exactly what you tell it to do”</a:t>
            </a:r>
          </a:p>
          <a:p>
            <a:pPr lvl="2">
              <a:lnSpc>
                <a:spcPct val="100000"/>
              </a:lnSpc>
              <a:buClr>
                <a:srgbClr val="000000"/>
              </a:buClr>
              <a:buFont typeface="Courier New" charset="0"/>
              <a:buChar char="o"/>
            </a:pPr>
            <a:r>
              <a:rPr lang="en-US" dirty="0"/>
              <a:t>in other words, if you can tell it </a:t>
            </a:r>
            <a:r>
              <a:rPr lang="en-US" i="1" dirty="0"/>
              <a:t>what</a:t>
            </a:r>
            <a:r>
              <a:rPr lang="en-US" dirty="0"/>
              <a:t> to do, it will </a:t>
            </a:r>
            <a:r>
              <a:rPr lang="en-US" i="1" dirty="0"/>
              <a:t>do it </a:t>
            </a:r>
            <a:r>
              <a:rPr lang="en-US" dirty="0"/>
              <a:t>faithfully – the essence of computers &amp; s/w!</a:t>
            </a:r>
          </a:p>
          <a:p>
            <a:pPr lvl="1">
              <a:lnSpc>
                <a:spcPct val="100000"/>
              </a:lnSpc>
              <a:buClr>
                <a:srgbClr val="000000"/>
              </a:buClr>
              <a:buFont typeface="Courier New" charset="0"/>
              <a:buChar char="o"/>
            </a:pPr>
            <a:r>
              <a:rPr lang="en-US" sz="1600" i="1" dirty="0"/>
              <a:t>“the Analytical Engine weaves algebraic patterns the way the Jacquard Loom weaves flowers and leaves”</a:t>
            </a:r>
          </a:p>
          <a:p>
            <a:pPr lvl="1">
              <a:lnSpc>
                <a:spcPct val="100000"/>
              </a:lnSpc>
              <a:buClr>
                <a:srgbClr val="000000"/>
              </a:buClr>
              <a:buFont typeface="Courier New" charset="0"/>
              <a:buChar char="o"/>
            </a:pPr>
            <a:r>
              <a:rPr lang="en-US" sz="1600" dirty="0"/>
              <a:t>Ada programming language named in her honor was a DOD-sponsored language </a:t>
            </a:r>
          </a:p>
          <a:p>
            <a:pPr lvl="2">
              <a:lnSpc>
                <a:spcPct val="100000"/>
              </a:lnSpc>
              <a:buClr>
                <a:srgbClr val="000000"/>
              </a:buClr>
              <a:buFont typeface="Wingdings" charset="2"/>
              <a:buChar char="§"/>
            </a:pPr>
            <a:r>
              <a:rPr lang="en-US" dirty="0"/>
              <a:t>for writing programs using software engineering principles, including Abstract Data Types</a:t>
            </a:r>
          </a:p>
        </p:txBody>
      </p:sp>
      <p:pic>
        <p:nvPicPr>
          <p:cNvPr id="16" name="Picture 13" descr="Babbage's Analytical Engine, 1834-1871."/>
          <p:cNvPicPr>
            <a:picLocks noChangeAspect="1" noChangeArrowheads="1"/>
          </p:cNvPicPr>
          <p:nvPr/>
        </p:nvPicPr>
        <p:blipFill rotWithShape="1">
          <a:blip r:embed="rId4">
            <a:extLst>
              <a:ext uri="{28A0092B-C50C-407E-A947-70E740481C1C}">
                <a14:useLocalDpi xmlns:a14="http://schemas.microsoft.com/office/drawing/2010/main" val="0"/>
              </a:ext>
            </a:extLst>
          </a:blip>
          <a:srcRect l="11747" t="5742" r="13868" b="2393"/>
          <a:stretch/>
        </p:blipFill>
        <p:spPr bwMode="auto">
          <a:xfrm>
            <a:off x="7235253" y="209550"/>
            <a:ext cx="1781005" cy="1718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Box 20"/>
          <p:cNvSpPr txBox="1">
            <a:spLocks noChangeArrowheads="1"/>
          </p:cNvSpPr>
          <p:nvPr/>
        </p:nvSpPr>
        <p:spPr bwMode="auto">
          <a:xfrm>
            <a:off x="7118594" y="1928284"/>
            <a:ext cx="2014323"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900" dirty="0">
                <a:latin typeface="Arial" charset="0"/>
                <a:ea typeface="Arial" charset="0"/>
                <a:cs typeface="Arial" charset="0"/>
              </a:rPr>
              <a:t>A piece of the analytic engine (photo from the Science Museum of London)</a:t>
            </a:r>
          </a:p>
        </p:txBody>
      </p:sp>
      <p:sp>
        <p:nvSpPr>
          <p:cNvPr id="11" name="Shape 153"/>
          <p:cNvSpPr txBox="1">
            <a:spLocks/>
          </p:cNvSpPr>
          <p:nvPr/>
        </p:nvSpPr>
        <p:spPr>
          <a:xfrm>
            <a:off x="457200" y="224418"/>
            <a:ext cx="5715000" cy="646300"/>
          </a:xfrm>
          <a:prstGeom prst="rect">
            <a:avLst/>
          </a:prstGeom>
          <a:noFill/>
          <a:ln>
            <a:noFill/>
          </a:ln>
        </p:spPr>
        <p:txBody>
          <a:bodyPr wrap="square" lIns="91425" tIns="91425" rIns="91425" bIns="91425" anchor="b"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spcBef>
                <a:spcPct val="0"/>
              </a:spcBef>
              <a:buClr>
                <a:srgbClr val="000000"/>
              </a:buClr>
            </a:pPr>
            <a:r>
              <a:rPr lang="en-US" sz="3000" dirty="0">
                <a:latin typeface="Arial" charset="0"/>
                <a:cs typeface="Arial" charset="0"/>
              </a:rPr>
              <a:t>In the beginning… (8/11)</a:t>
            </a:r>
          </a:p>
        </p:txBody>
      </p:sp>
      <p:sp>
        <p:nvSpPr>
          <p:cNvPr id="2" name="Rectangle 1"/>
          <p:cNvSpPr/>
          <p:nvPr/>
        </p:nvSpPr>
        <p:spPr>
          <a:xfrm>
            <a:off x="7031311" y="3995682"/>
            <a:ext cx="2188889" cy="784830"/>
          </a:xfrm>
          <a:prstGeom prst="rect">
            <a:avLst/>
          </a:prstGeom>
        </p:spPr>
        <p:txBody>
          <a:bodyPr wrap="square">
            <a:spAutoFit/>
          </a:bodyPr>
          <a:lstStyle/>
          <a:p>
            <a:pPr algn="ctr"/>
            <a:r>
              <a:rPr lang="en-US" sz="900" dirty="0">
                <a:solidFill>
                  <a:srgbClr val="222222"/>
                </a:solidFill>
                <a:latin typeface="arial" charset="0"/>
              </a:rPr>
              <a:t>IBM Pavilion visitors view computer operating Jacquard loom during the 1968 World's Fair known as </a:t>
            </a:r>
            <a:r>
              <a:rPr lang="en-US" sz="900" dirty="0" err="1">
                <a:solidFill>
                  <a:srgbClr val="222222"/>
                </a:solidFill>
                <a:latin typeface="arial" charset="0"/>
              </a:rPr>
              <a:t>HemisFair</a:t>
            </a:r>
            <a:r>
              <a:rPr lang="en-US" sz="900" dirty="0">
                <a:solidFill>
                  <a:srgbClr val="222222"/>
                </a:solidFill>
                <a:latin typeface="arial" charset="0"/>
              </a:rPr>
              <a:t> '68 in San Antonio. Weaver/Programmer: Janice Lowry</a:t>
            </a:r>
            <a:endParaRPr lang="en-US" sz="9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03" y="2370292"/>
            <a:ext cx="1496397" cy="2257946"/>
          </a:xfrm>
          <a:prstGeom prst="rect">
            <a:avLst/>
          </a:prstGeom>
        </p:spPr>
      </p:pic>
      <p:pic>
        <p:nvPicPr>
          <p:cNvPr id="1028" name="Picture 4" descr="Image result for ada lovelace">
            <a:extLst>
              <a:ext uri="{FF2B5EF4-FFF2-40B4-BE49-F238E27FC236}">
                <a16:creationId xmlns:a16="http://schemas.microsoft.com/office/drawing/2014/main" id="{A5AD398B-4CAE-4D2D-9FB2-16667F5A65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607" r="11356"/>
          <a:stretch/>
        </p:blipFill>
        <p:spPr bwMode="auto">
          <a:xfrm>
            <a:off x="5492244" y="285750"/>
            <a:ext cx="1497600" cy="19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5238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1000"/>
                                        <p:tgtEl>
                                          <p:spTgt spid="1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4">
                                            <p:txEl>
                                              <p:pRg st="1" end="1"/>
                                            </p:txEl>
                                          </p:spTgt>
                                        </p:tgtEl>
                                        <p:attrNameLst>
                                          <p:attrName>style.visibility</p:attrName>
                                        </p:attrNameLst>
                                      </p:cBhvr>
                                      <p:to>
                                        <p:strVal val="visible"/>
                                      </p:to>
                                    </p:set>
                                    <p:animEffect transition="in" filter="fade">
                                      <p:cBhvr>
                                        <p:cTn id="21" dur="1000"/>
                                        <p:tgtEl>
                                          <p:spTgt spid="15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4">
                                            <p:txEl>
                                              <p:pRg st="2" end="2"/>
                                            </p:txEl>
                                          </p:spTgt>
                                        </p:tgtEl>
                                        <p:attrNameLst>
                                          <p:attrName>style.visibility</p:attrName>
                                        </p:attrNameLst>
                                      </p:cBhvr>
                                      <p:to>
                                        <p:strVal val="visible"/>
                                      </p:to>
                                    </p:set>
                                    <p:animEffect transition="in" filter="fade">
                                      <p:cBhvr>
                                        <p:cTn id="26" dur="1000"/>
                                        <p:tgtEl>
                                          <p:spTgt spid="15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4">
                                            <p:txEl>
                                              <p:pRg st="3" end="3"/>
                                            </p:txEl>
                                          </p:spTgt>
                                        </p:tgtEl>
                                        <p:attrNameLst>
                                          <p:attrName>style.visibility</p:attrName>
                                        </p:attrNameLst>
                                      </p:cBhvr>
                                      <p:to>
                                        <p:strVal val="visible"/>
                                      </p:to>
                                    </p:set>
                                    <p:animEffect transition="in" filter="fade">
                                      <p:cBhvr>
                                        <p:cTn id="31" dur="1000"/>
                                        <p:tgtEl>
                                          <p:spTgt spid="154">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4">
                                            <p:txEl>
                                              <p:pRg st="4" end="4"/>
                                            </p:txEl>
                                          </p:spTgt>
                                        </p:tgtEl>
                                        <p:attrNameLst>
                                          <p:attrName>style.visibility</p:attrName>
                                        </p:attrNameLst>
                                      </p:cBhvr>
                                      <p:to>
                                        <p:strVal val="visible"/>
                                      </p:to>
                                    </p:set>
                                    <p:animEffect transition="in" filter="fade">
                                      <p:cBhvr>
                                        <p:cTn id="36" dur="1000"/>
                                        <p:tgtEl>
                                          <p:spTgt spid="154">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4">
                                            <p:txEl>
                                              <p:pRg st="5" end="5"/>
                                            </p:txEl>
                                          </p:spTgt>
                                        </p:tgtEl>
                                        <p:attrNameLst>
                                          <p:attrName>style.visibility</p:attrName>
                                        </p:attrNameLst>
                                      </p:cBhvr>
                                      <p:to>
                                        <p:strVal val="visible"/>
                                      </p:to>
                                    </p:set>
                                    <p:animEffect transition="in" filter="fade">
                                      <p:cBhvr>
                                        <p:cTn id="50" dur="1000"/>
                                        <p:tgtEl>
                                          <p:spTgt spid="154">
                                            <p:txEl>
                                              <p:pRg st="5" end="5"/>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54">
                                            <p:txEl>
                                              <p:pRg st="6" end="6"/>
                                            </p:txEl>
                                          </p:spTgt>
                                        </p:tgtEl>
                                        <p:attrNameLst>
                                          <p:attrName>style.visibility</p:attrName>
                                        </p:attrNameLst>
                                      </p:cBhvr>
                                      <p:to>
                                        <p:strVal val="visible"/>
                                      </p:to>
                                    </p:set>
                                    <p:animEffect transition="in" filter="fade">
                                      <p:cBhvr>
                                        <p:cTn id="53" dur="500"/>
                                        <p:tgtEl>
                                          <p:spTgt spid="1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204094" y="671396"/>
            <a:ext cx="8341663" cy="1585019"/>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endParaRPr lang="en-US" sz="1800" b="1" dirty="0">
              <a:solidFill>
                <a:srgbClr val="008F00"/>
              </a:solidFill>
            </a:endParaRPr>
          </a:p>
          <a:p>
            <a:pPr>
              <a:spcBef>
                <a:spcPts val="400"/>
              </a:spcBef>
              <a:buClr>
                <a:srgbClr val="000000"/>
              </a:buClr>
              <a:buFont typeface="Arial" charset="0"/>
              <a:buChar char="●"/>
            </a:pPr>
            <a:r>
              <a:rPr lang="en-US" sz="1800" b="1" dirty="0">
                <a:solidFill>
                  <a:srgbClr val="008F00"/>
                </a:solidFill>
              </a:rPr>
              <a:t>1890 </a:t>
            </a:r>
            <a:r>
              <a:rPr lang="en-US" sz="1800" dirty="0"/>
              <a:t>Census bureau used Hollerith’s tabulator fed by punch-cards</a:t>
            </a:r>
          </a:p>
          <a:p>
            <a:pPr eaLnBrk="1" hangingPunct="1">
              <a:spcBef>
                <a:spcPts val="400"/>
              </a:spcBef>
              <a:buClr>
                <a:srgbClr val="000000"/>
              </a:buClr>
              <a:buFont typeface="Arial" charset="0"/>
              <a:buChar char="●"/>
            </a:pPr>
            <a:r>
              <a:rPr lang="en-US" sz="1800" b="1" dirty="0">
                <a:solidFill>
                  <a:srgbClr val="008F00"/>
                </a:solidFill>
              </a:rPr>
              <a:t>1900s</a:t>
            </a:r>
            <a:r>
              <a:rPr lang="en-US" sz="1800" dirty="0"/>
              <a:t>: Specialists programmed “business machines" (note IBM’s original name) by actually changing hardware’s wiring</a:t>
            </a:r>
          </a:p>
          <a:p>
            <a:pPr lvl="1" eaLnBrk="1" hangingPunct="1">
              <a:spcBef>
                <a:spcPts val="400"/>
              </a:spcBef>
              <a:buClr>
                <a:srgbClr val="000000"/>
              </a:buClr>
              <a:buFont typeface="Courier New"/>
              <a:buChar char="o"/>
            </a:pPr>
            <a:r>
              <a:rPr lang="en-US" sz="1600" dirty="0"/>
              <a:t>advanced models used </a:t>
            </a:r>
            <a:r>
              <a:rPr lang="en-US" sz="1600" dirty="0">
                <a:solidFill>
                  <a:srgbClr val="FF0000"/>
                </a:solidFill>
              </a:rPr>
              <a:t>plug boards </a:t>
            </a:r>
            <a:r>
              <a:rPr lang="en-US" sz="1600" dirty="0"/>
              <a:t>- try to debug that!</a:t>
            </a:r>
          </a:p>
        </p:txBody>
      </p:sp>
      <p:pic>
        <p:nvPicPr>
          <p:cNvPr id="15" name="Picture 17" descr="eniac"/>
          <p:cNvPicPr>
            <a:picLocks noChangeAspect="1" noChangeArrowheads="1"/>
          </p:cNvPicPr>
          <p:nvPr/>
        </p:nvPicPr>
        <p:blipFill>
          <a:blip r:embed="rId3">
            <a:extLst>
              <a:ext uri="{28A0092B-C50C-407E-A947-70E740481C1C}">
                <a14:useLocalDpi xmlns:a14="http://schemas.microsoft.com/office/drawing/2010/main" val="0"/>
              </a:ext>
            </a:extLst>
          </a:blip>
          <a:srcRect l="2000" t="24307" b="9940"/>
          <a:stretch>
            <a:fillRect/>
          </a:stretch>
        </p:blipFill>
        <p:spPr bwMode="auto">
          <a:xfrm>
            <a:off x="3009108" y="2434632"/>
            <a:ext cx="3059213" cy="203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Shape 153"/>
          <p:cNvSpPr txBox="1">
            <a:spLocks/>
          </p:cNvSpPr>
          <p:nvPr/>
        </p:nvSpPr>
        <p:spPr>
          <a:xfrm>
            <a:off x="457200" y="224418"/>
            <a:ext cx="5715000" cy="646300"/>
          </a:xfrm>
          <a:prstGeom prst="rect">
            <a:avLst/>
          </a:prstGeom>
          <a:noFill/>
          <a:ln>
            <a:noFill/>
          </a:ln>
        </p:spPr>
        <p:txBody>
          <a:bodyPr wrap="square" lIns="91425" tIns="91425" rIns="91425" bIns="91425" anchor="b"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spcBef>
                <a:spcPct val="0"/>
              </a:spcBef>
              <a:buClr>
                <a:srgbClr val="000000"/>
              </a:buClr>
            </a:pPr>
            <a:r>
              <a:rPr lang="en-US" sz="3000" dirty="0">
                <a:latin typeface="Arial" charset="0"/>
                <a:cs typeface="Arial" charset="0"/>
              </a:rPr>
              <a:t>In the beginning… (9/11)</a:t>
            </a:r>
          </a:p>
        </p:txBody>
      </p:sp>
      <p:pic>
        <p:nvPicPr>
          <p:cNvPr id="2" name="Picture 1"/>
          <p:cNvPicPr>
            <a:picLocks noChangeAspect="1"/>
          </p:cNvPicPr>
          <p:nvPr/>
        </p:nvPicPr>
        <p:blipFill>
          <a:blip r:embed="rId4"/>
          <a:stretch>
            <a:fillRect/>
          </a:stretch>
        </p:blipFill>
        <p:spPr>
          <a:xfrm>
            <a:off x="6172199" y="2419350"/>
            <a:ext cx="2798586" cy="2037600"/>
          </a:xfrm>
          <a:prstGeom prst="rect">
            <a:avLst/>
          </a:prstGeom>
        </p:spPr>
      </p:pic>
      <p:pic>
        <p:nvPicPr>
          <p:cNvPr id="3" name="Picture 2"/>
          <p:cNvPicPr>
            <a:picLocks noChangeAspect="1"/>
          </p:cNvPicPr>
          <p:nvPr/>
        </p:nvPicPr>
        <p:blipFill>
          <a:blip r:embed="rId5"/>
          <a:stretch>
            <a:fillRect/>
          </a:stretch>
        </p:blipFill>
        <p:spPr>
          <a:xfrm>
            <a:off x="188407" y="2419350"/>
            <a:ext cx="2716629" cy="2037472"/>
          </a:xfrm>
          <a:prstGeom prst="rect">
            <a:avLst/>
          </a:prstGeom>
        </p:spPr>
      </p:pic>
    </p:spTree>
    <p:extLst>
      <p:ext uri="{BB962C8B-B14F-4D97-AF65-F5344CB8AC3E}">
        <p14:creationId xmlns:p14="http://schemas.microsoft.com/office/powerpoint/2010/main" val="61056416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1" end="1"/>
                                            </p:txEl>
                                          </p:spTgt>
                                        </p:tgtEl>
                                        <p:attrNameLst>
                                          <p:attrName>style.visibility</p:attrName>
                                        </p:attrNameLst>
                                      </p:cBhvr>
                                      <p:to>
                                        <p:strVal val="visible"/>
                                      </p:to>
                                    </p:set>
                                    <p:animEffect transition="in" filter="fade">
                                      <p:cBhvr>
                                        <p:cTn id="7" dur="1000"/>
                                        <p:tgtEl>
                                          <p:spTgt spid="15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4">
                                            <p:txEl>
                                              <p:pRg st="2" end="2"/>
                                            </p:txEl>
                                          </p:spTgt>
                                        </p:tgtEl>
                                        <p:attrNameLst>
                                          <p:attrName>style.visibility</p:attrName>
                                        </p:attrNameLst>
                                      </p:cBhvr>
                                      <p:to>
                                        <p:strVal val="visible"/>
                                      </p:to>
                                    </p:set>
                                    <p:animEffect transition="in" filter="fade">
                                      <p:cBhvr>
                                        <p:cTn id="15" dur="1000"/>
                                        <p:tgtEl>
                                          <p:spTgt spid="15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4">
                                            <p:txEl>
                                              <p:pRg st="3" end="3"/>
                                            </p:txEl>
                                          </p:spTgt>
                                        </p:tgtEl>
                                        <p:attrNameLst>
                                          <p:attrName>style.visibility</p:attrName>
                                        </p:attrNameLst>
                                      </p:cBhvr>
                                      <p:to>
                                        <p:strVal val="visible"/>
                                      </p:to>
                                    </p:set>
                                    <p:animEffect transition="in" filter="fade">
                                      <p:cBhvr>
                                        <p:cTn id="26" dur="1000"/>
                                        <p:tgtEl>
                                          <p:spTgt spid="1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289775" y="1023247"/>
            <a:ext cx="4663225" cy="3630707"/>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spcBef>
                <a:spcPts val="400"/>
              </a:spcBef>
              <a:buClr>
                <a:srgbClr val="000000"/>
              </a:buClr>
              <a:buFont typeface="Arial" charset="0"/>
              <a:buChar char="●"/>
            </a:pPr>
            <a:r>
              <a:rPr lang="en-US" sz="1800" b="1" dirty="0">
                <a:solidFill>
                  <a:srgbClr val="008F00"/>
                </a:solidFill>
                <a:ea typeface="Arial" charset="0"/>
              </a:rPr>
              <a:t>1930s</a:t>
            </a:r>
            <a:r>
              <a:rPr lang="en-US" sz="1800" dirty="0">
                <a:ea typeface="Arial" charset="0"/>
              </a:rPr>
              <a:t>: The IBM </a:t>
            </a:r>
            <a:r>
              <a:rPr lang="en-US" sz="1800" b="1" dirty="0">
                <a:ea typeface="Arial" charset="0"/>
              </a:rPr>
              <a:t>Automatic Sequence Controlled Calculator</a:t>
            </a:r>
            <a:r>
              <a:rPr lang="en-US" sz="1800" dirty="0">
                <a:ea typeface="Arial" charset="0"/>
              </a:rPr>
              <a:t> (</a:t>
            </a:r>
            <a:r>
              <a:rPr lang="en-US" sz="1800" b="1" dirty="0">
                <a:ea typeface="Arial" charset="0"/>
              </a:rPr>
              <a:t>ASCC</a:t>
            </a:r>
            <a:r>
              <a:rPr lang="en-US" sz="1800" dirty="0">
                <a:ea typeface="Arial" charset="0"/>
              </a:rPr>
              <a:t>), called </a:t>
            </a:r>
            <a:r>
              <a:rPr lang="en-US" sz="1800" b="1" dirty="0">
                <a:ea typeface="Arial" charset="0"/>
              </a:rPr>
              <a:t>Mark I</a:t>
            </a:r>
            <a:r>
              <a:rPr lang="en-US" sz="1800" dirty="0">
                <a:ea typeface="Arial" charset="0"/>
              </a:rPr>
              <a:t> was designed by Harvard University’s staff</a:t>
            </a:r>
          </a:p>
          <a:p>
            <a:pPr lvl="1">
              <a:spcBef>
                <a:spcPts val="400"/>
              </a:spcBef>
              <a:buClr>
                <a:srgbClr val="000000"/>
              </a:buClr>
              <a:buFont typeface="Courier New" charset="0"/>
              <a:buChar char="o"/>
            </a:pPr>
            <a:r>
              <a:rPr lang="en-US" sz="1600" dirty="0"/>
              <a:t>Howard Aiken presented the first design in November 1937</a:t>
            </a:r>
          </a:p>
          <a:p>
            <a:pPr lvl="1">
              <a:spcBef>
                <a:spcPts val="400"/>
              </a:spcBef>
              <a:buClr>
                <a:srgbClr val="000000"/>
              </a:buClr>
              <a:buFont typeface="Courier New" charset="0"/>
              <a:buChar char="o"/>
            </a:pPr>
            <a:r>
              <a:rPr lang="en-US" sz="1600" dirty="0"/>
              <a:t>it served as a general purpose electro-mechanical (relay) computer that was used in the war effort during the last part of World War II – ballistic and bomb calculations</a:t>
            </a:r>
          </a:p>
          <a:p>
            <a:pPr lvl="1">
              <a:spcBef>
                <a:spcPts val="400"/>
              </a:spcBef>
              <a:buClr>
                <a:srgbClr val="000000"/>
              </a:buClr>
              <a:buFont typeface="Courier New" charset="0"/>
              <a:buChar char="o"/>
            </a:pPr>
            <a:r>
              <a:rPr lang="en-US" sz="1600" dirty="0"/>
              <a:t>Grace Hopper credited with finding a real bug</a:t>
            </a:r>
          </a:p>
          <a:p>
            <a:pPr lvl="1">
              <a:spcBef>
                <a:spcPts val="400"/>
              </a:spcBef>
              <a:buClr>
                <a:srgbClr val="000000"/>
              </a:buClr>
              <a:buFont typeface="Courier New" charset="0"/>
              <a:buChar char="o"/>
            </a:pPr>
            <a:endParaRPr lang="en-US" sz="1800" dirty="0"/>
          </a:p>
        </p:txBody>
      </p:sp>
      <p:sp>
        <p:nvSpPr>
          <p:cNvPr id="10" name="Shape 153"/>
          <p:cNvSpPr txBox="1">
            <a:spLocks/>
          </p:cNvSpPr>
          <p:nvPr/>
        </p:nvSpPr>
        <p:spPr>
          <a:xfrm>
            <a:off x="457200" y="224418"/>
            <a:ext cx="5715000" cy="646300"/>
          </a:xfrm>
          <a:prstGeom prst="rect">
            <a:avLst/>
          </a:prstGeom>
          <a:noFill/>
          <a:ln>
            <a:noFill/>
          </a:ln>
        </p:spPr>
        <p:txBody>
          <a:bodyPr wrap="square" lIns="91425" tIns="91425" rIns="91425" bIns="91425" anchor="b"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spcBef>
                <a:spcPct val="0"/>
              </a:spcBef>
              <a:buClr>
                <a:srgbClr val="000000"/>
              </a:buClr>
            </a:pPr>
            <a:r>
              <a:rPr lang="en-US" sz="3000" dirty="0">
                <a:latin typeface="Arial" charset="0"/>
                <a:cs typeface="Arial" charset="0"/>
              </a:rPr>
              <a:t>In the beginning… (10/11)</a:t>
            </a:r>
          </a:p>
        </p:txBody>
      </p:sp>
      <p:sp>
        <p:nvSpPr>
          <p:cNvPr id="8" name="Text Box 14"/>
          <p:cNvSpPr txBox="1">
            <a:spLocks noChangeArrowheads="1"/>
          </p:cNvSpPr>
          <p:nvPr/>
        </p:nvSpPr>
        <p:spPr bwMode="auto">
          <a:xfrm>
            <a:off x="5445370" y="4423122"/>
            <a:ext cx="290132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200" dirty="0">
                <a:latin typeface="Arial"/>
                <a:cs typeface="Arial"/>
              </a:rPr>
              <a:t>First actual case of bug being found. See:  "</a:t>
            </a:r>
            <a:r>
              <a:rPr lang="en-US" sz="1200" dirty="0">
                <a:latin typeface="Arial"/>
                <a:cs typeface="Arial"/>
                <a:hlinkClick r:id="rId3"/>
              </a:rPr>
              <a:t>The moth in the relay</a:t>
            </a:r>
            <a:r>
              <a:rPr lang="en-US" sz="1200" dirty="0">
                <a:latin typeface="Arial"/>
                <a:cs typeface="Arial"/>
              </a:rPr>
              <a:t>"</a:t>
            </a:r>
          </a:p>
        </p:txBody>
      </p:sp>
      <p:pic>
        <p:nvPicPr>
          <p:cNvPr id="4" name="Picture 3"/>
          <p:cNvPicPr>
            <a:picLocks noChangeAspect="1"/>
          </p:cNvPicPr>
          <p:nvPr/>
        </p:nvPicPr>
        <p:blipFill rotWithShape="1">
          <a:blip r:embed="rId4"/>
          <a:srcRect r="11660"/>
          <a:stretch/>
        </p:blipFill>
        <p:spPr>
          <a:xfrm>
            <a:off x="5334000" y="2251166"/>
            <a:ext cx="3124067" cy="2171956"/>
          </a:xfrm>
          <a:prstGeom prst="rect">
            <a:avLst/>
          </a:prstGeom>
        </p:spPr>
      </p:pic>
      <p:pic>
        <p:nvPicPr>
          <p:cNvPr id="2" name="Picture 1"/>
          <p:cNvPicPr>
            <a:picLocks noChangeAspect="1"/>
          </p:cNvPicPr>
          <p:nvPr/>
        </p:nvPicPr>
        <p:blipFill rotWithShape="1">
          <a:blip r:embed="rId5"/>
          <a:srcRect l="3260" t="62415" r="2845" b="3703"/>
          <a:stretch/>
        </p:blipFill>
        <p:spPr>
          <a:xfrm>
            <a:off x="5507181" y="438150"/>
            <a:ext cx="2777704" cy="1599284"/>
          </a:xfrm>
          <a:prstGeom prst="rect">
            <a:avLst/>
          </a:prstGeom>
        </p:spPr>
      </p:pic>
    </p:spTree>
    <p:extLst>
      <p:ext uri="{BB962C8B-B14F-4D97-AF65-F5344CB8AC3E}">
        <p14:creationId xmlns:p14="http://schemas.microsoft.com/office/powerpoint/2010/main" val="537530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1000"/>
                                        <p:tgtEl>
                                          <p:spTgt spid="1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4">
                                            <p:txEl>
                                              <p:pRg st="1" end="1"/>
                                            </p:txEl>
                                          </p:spTgt>
                                        </p:tgtEl>
                                        <p:attrNameLst>
                                          <p:attrName>style.visibility</p:attrName>
                                        </p:attrNameLst>
                                      </p:cBhvr>
                                      <p:to>
                                        <p:strVal val="visible"/>
                                      </p:to>
                                    </p:set>
                                    <p:animEffect transition="in" filter="fade">
                                      <p:cBhvr>
                                        <p:cTn id="15" dur="1000"/>
                                        <p:tgtEl>
                                          <p:spTgt spid="15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4">
                                            <p:txEl>
                                              <p:pRg st="2" end="2"/>
                                            </p:txEl>
                                          </p:spTgt>
                                        </p:tgtEl>
                                        <p:attrNameLst>
                                          <p:attrName>style.visibility</p:attrName>
                                        </p:attrNameLst>
                                      </p:cBhvr>
                                      <p:to>
                                        <p:strVal val="visible"/>
                                      </p:to>
                                    </p:set>
                                    <p:animEffect transition="in" filter="fade">
                                      <p:cBhvr>
                                        <p:cTn id="20" dur="1000"/>
                                        <p:tgtEl>
                                          <p:spTgt spid="15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4">
                                            <p:txEl>
                                              <p:pRg st="3" end="3"/>
                                            </p:txEl>
                                          </p:spTgt>
                                        </p:tgtEl>
                                        <p:attrNameLst>
                                          <p:attrName>style.visibility</p:attrName>
                                        </p:attrNameLst>
                                      </p:cBhvr>
                                      <p:to>
                                        <p:strVal val="visible"/>
                                      </p:to>
                                    </p:set>
                                    <p:animEffect transition="in" filter="fade">
                                      <p:cBhvr>
                                        <p:cTn id="25" dur="1000"/>
                                        <p:tgtEl>
                                          <p:spTgt spid="154">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304800" y="948414"/>
            <a:ext cx="8839200" cy="2075410"/>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b="1" dirty="0">
                <a:solidFill>
                  <a:srgbClr val="008F00"/>
                </a:solidFill>
                <a:ea typeface="Arial" charset="0"/>
              </a:rPr>
              <a:t>1946</a:t>
            </a:r>
            <a:r>
              <a:rPr lang="en-US" sz="1800" dirty="0">
                <a:ea typeface="Arial" charset="0"/>
              </a:rPr>
              <a:t>: J. </a:t>
            </a:r>
            <a:r>
              <a:rPr lang="en-US" sz="1800" dirty="0" err="1">
                <a:ea typeface="Arial" charset="0"/>
              </a:rPr>
              <a:t>Presper</a:t>
            </a:r>
            <a:r>
              <a:rPr lang="en-US" sz="1800" dirty="0">
                <a:ea typeface="Arial" charset="0"/>
              </a:rPr>
              <a:t> Eckert and John </a:t>
            </a:r>
            <a:r>
              <a:rPr lang="en-US" sz="1800" dirty="0" err="1">
                <a:ea typeface="Arial" charset="0"/>
              </a:rPr>
              <a:t>Mauchly</a:t>
            </a:r>
            <a:r>
              <a:rPr lang="en-US" sz="1800" dirty="0">
                <a:ea typeface="Arial" charset="0"/>
              </a:rPr>
              <a:t> at University of Pennsylvania built Electronic Numerical Integrator and Computer (</a:t>
            </a:r>
            <a:r>
              <a:rPr lang="en-US" sz="1800" dirty="0">
                <a:solidFill>
                  <a:srgbClr val="FF0000"/>
                </a:solidFill>
                <a:ea typeface="Arial" charset="0"/>
                <a:hlinkClick r:id="rId3"/>
              </a:rPr>
              <a:t>ENIAC</a:t>
            </a:r>
            <a:r>
              <a:rPr lang="en-US" sz="1800" dirty="0">
                <a:ea typeface="Arial" charset="0"/>
              </a:rPr>
              <a:t>)</a:t>
            </a:r>
          </a:p>
          <a:p>
            <a:pPr lvl="1">
              <a:spcBef>
                <a:spcPts val="400"/>
              </a:spcBef>
              <a:buClr>
                <a:srgbClr val="000000"/>
              </a:buClr>
              <a:buFont typeface="Courier New" charset="0"/>
              <a:buChar char="o"/>
            </a:pPr>
            <a:r>
              <a:rPr lang="en-US" dirty="0"/>
              <a:t>first electronic general purpose “automatic” computer, used for ballistics and bomb calculations</a:t>
            </a:r>
          </a:p>
          <a:p>
            <a:pPr lvl="1" eaLnBrk="1" hangingPunct="1">
              <a:spcBef>
                <a:spcPts val="400"/>
              </a:spcBef>
              <a:buClr>
                <a:srgbClr val="000000"/>
              </a:buClr>
              <a:buFont typeface="Courier New"/>
              <a:buChar char="o"/>
            </a:pPr>
            <a:r>
              <a:rPr lang="en-US" dirty="0"/>
              <a:t>18,000 vacuum tubes, MTBF of 20 minutes! Still programmed by wiring</a:t>
            </a:r>
          </a:p>
          <a:p>
            <a:pPr lvl="1" eaLnBrk="1" hangingPunct="1">
              <a:spcBef>
                <a:spcPts val="400"/>
              </a:spcBef>
              <a:buClr>
                <a:srgbClr val="000000"/>
              </a:buClr>
              <a:buFont typeface="Courier New"/>
              <a:buChar char="o"/>
            </a:pPr>
            <a:r>
              <a:rPr lang="en-US" dirty="0"/>
              <a:t>5,000 adds/ subtracts/sec, 400 multiplies/sec, 35 divisions or square roots/sec (10 digit numbers)</a:t>
            </a:r>
          </a:p>
          <a:p>
            <a:pPr lvl="1" eaLnBrk="1" hangingPunct="1">
              <a:spcBef>
                <a:spcPts val="400"/>
              </a:spcBef>
              <a:buClr>
                <a:srgbClr val="000000"/>
              </a:buClr>
              <a:buFont typeface="Courier New"/>
              <a:buChar char="o"/>
            </a:pPr>
            <a:r>
              <a:rPr lang="en-US" dirty="0"/>
              <a:t>men wanted to build hardware, left less prestigious programming to the all-female corps of programmers, called “computers”, a 19</a:t>
            </a:r>
            <a:r>
              <a:rPr lang="en-US" baseline="30000" dirty="0"/>
              <a:t>th</a:t>
            </a:r>
            <a:r>
              <a:rPr lang="en-US" dirty="0"/>
              <a:t> century term</a:t>
            </a:r>
          </a:p>
          <a:p>
            <a:pPr lvl="2">
              <a:spcBef>
                <a:spcPts val="400"/>
              </a:spcBef>
              <a:buClr>
                <a:srgbClr val="000000"/>
              </a:buClr>
              <a:buFont typeface="Wingdings" charset="2"/>
              <a:buChar char="§"/>
            </a:pPr>
            <a:r>
              <a:rPr lang="en-US" sz="1200" dirty="0"/>
              <a:t>Article: </a:t>
            </a:r>
            <a:r>
              <a:rPr lang="en-US" sz="1200" dirty="0">
                <a:hlinkClick r:id="rId4"/>
              </a:rPr>
              <a:t>The Forgotten Female Programmers Who Created Modern Tech</a:t>
            </a:r>
            <a:endParaRPr lang="en-US" sz="1200" dirty="0"/>
          </a:p>
        </p:txBody>
      </p:sp>
      <p:pic>
        <p:nvPicPr>
          <p:cNvPr id="16" name="Picture 2" descr="http://freegeekvancouver.org/files/ENIAC-Betty-Jennings-Fran-Bilas.jpg"/>
          <p:cNvPicPr>
            <a:picLocks noChangeAspect="1" noChangeArrowheads="1"/>
          </p:cNvPicPr>
          <p:nvPr/>
        </p:nvPicPr>
        <p:blipFill rotWithShape="1">
          <a:blip r:embed="rId5">
            <a:extLst>
              <a:ext uri="{28A0092B-C50C-407E-A947-70E740481C1C}">
                <a14:useLocalDpi xmlns:a14="http://schemas.microsoft.com/office/drawing/2010/main" val="0"/>
              </a:ext>
            </a:extLst>
          </a:blip>
          <a:srcRect r="7474"/>
          <a:stretch/>
        </p:blipFill>
        <p:spPr bwMode="auto">
          <a:xfrm>
            <a:off x="5562600" y="3059660"/>
            <a:ext cx="2259477" cy="1610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Shape 153"/>
          <p:cNvSpPr txBox="1">
            <a:spLocks/>
          </p:cNvSpPr>
          <p:nvPr/>
        </p:nvSpPr>
        <p:spPr>
          <a:xfrm>
            <a:off x="457200" y="224418"/>
            <a:ext cx="5715000" cy="646300"/>
          </a:xfrm>
          <a:prstGeom prst="rect">
            <a:avLst/>
          </a:prstGeom>
          <a:noFill/>
          <a:ln>
            <a:noFill/>
          </a:ln>
        </p:spPr>
        <p:txBody>
          <a:bodyPr wrap="square" lIns="91425" tIns="91425" rIns="91425" bIns="91425" anchor="b"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spcBef>
                <a:spcPct val="0"/>
              </a:spcBef>
              <a:buClr>
                <a:srgbClr val="000000"/>
              </a:buClr>
            </a:pPr>
            <a:r>
              <a:rPr lang="en-US" sz="3000" dirty="0">
                <a:latin typeface="Arial" charset="0"/>
                <a:cs typeface="Arial" charset="0"/>
              </a:rPr>
              <a:t>In the beginning… (11/11)</a:t>
            </a:r>
          </a:p>
        </p:txBody>
      </p:sp>
      <p:pic>
        <p:nvPicPr>
          <p:cNvPr id="2" name="Picture 1"/>
          <p:cNvPicPr>
            <a:picLocks noChangeAspect="1"/>
          </p:cNvPicPr>
          <p:nvPr/>
        </p:nvPicPr>
        <p:blipFill>
          <a:blip r:embed="rId6"/>
          <a:stretch>
            <a:fillRect/>
          </a:stretch>
        </p:blipFill>
        <p:spPr>
          <a:xfrm>
            <a:off x="1044267" y="3045455"/>
            <a:ext cx="1638708" cy="1638708"/>
          </a:xfrm>
          <a:prstGeom prst="rect">
            <a:avLst/>
          </a:prstGeom>
        </p:spPr>
      </p:pic>
      <p:sp>
        <p:nvSpPr>
          <p:cNvPr id="8" name="Text Box 14"/>
          <p:cNvSpPr txBox="1">
            <a:spLocks noChangeArrowheads="1"/>
          </p:cNvSpPr>
          <p:nvPr/>
        </p:nvSpPr>
        <p:spPr bwMode="auto">
          <a:xfrm>
            <a:off x="970860" y="4667658"/>
            <a:ext cx="178552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100" dirty="0">
                <a:latin typeface="Arial"/>
                <a:cs typeface="Arial"/>
              </a:rPr>
              <a:t>J. </a:t>
            </a:r>
            <a:r>
              <a:rPr lang="en-US" sz="1100" dirty="0" err="1">
                <a:latin typeface="Arial"/>
                <a:cs typeface="Arial"/>
              </a:rPr>
              <a:t>Presper</a:t>
            </a:r>
            <a:r>
              <a:rPr lang="en-US" sz="1100" dirty="0">
                <a:latin typeface="Arial"/>
                <a:cs typeface="Arial"/>
              </a:rPr>
              <a:t> Eckert</a:t>
            </a:r>
          </a:p>
        </p:txBody>
      </p:sp>
      <p:sp>
        <p:nvSpPr>
          <p:cNvPr id="9" name="Text Box 14"/>
          <p:cNvSpPr txBox="1">
            <a:spLocks noChangeArrowheads="1"/>
          </p:cNvSpPr>
          <p:nvPr/>
        </p:nvSpPr>
        <p:spPr bwMode="auto">
          <a:xfrm>
            <a:off x="3109803" y="4700668"/>
            <a:ext cx="12320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100" dirty="0">
                <a:latin typeface="Arial"/>
                <a:cs typeface="Arial"/>
              </a:rPr>
              <a:t>John </a:t>
            </a:r>
            <a:r>
              <a:rPr lang="en-US" sz="1100" dirty="0" err="1">
                <a:latin typeface="Arial"/>
                <a:cs typeface="Arial"/>
              </a:rPr>
              <a:t>Mauchly</a:t>
            </a:r>
            <a:endParaRPr lang="en-US" sz="1100" dirty="0">
              <a:latin typeface="Arial"/>
              <a:cs typeface="Arial"/>
            </a:endParaRPr>
          </a:p>
        </p:txBody>
      </p:sp>
      <p:pic>
        <p:nvPicPr>
          <p:cNvPr id="3" name="Picture 2"/>
          <p:cNvPicPr>
            <a:picLocks noChangeAspect="1"/>
          </p:cNvPicPr>
          <p:nvPr/>
        </p:nvPicPr>
        <p:blipFill>
          <a:blip r:embed="rId7"/>
          <a:stretch>
            <a:fillRect/>
          </a:stretch>
        </p:blipFill>
        <p:spPr>
          <a:xfrm>
            <a:off x="2895600" y="3058806"/>
            <a:ext cx="1660488" cy="1612007"/>
          </a:xfrm>
          <a:prstGeom prst="rect">
            <a:avLst/>
          </a:prstGeom>
        </p:spPr>
      </p:pic>
    </p:spTree>
    <p:extLst>
      <p:ext uri="{BB962C8B-B14F-4D97-AF65-F5344CB8AC3E}">
        <p14:creationId xmlns:p14="http://schemas.microsoft.com/office/powerpoint/2010/main" val="166275995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1000"/>
                                        <p:tgtEl>
                                          <p:spTgt spid="1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4">
                                            <p:txEl>
                                              <p:pRg st="1" end="1"/>
                                            </p:txEl>
                                          </p:spTgt>
                                        </p:tgtEl>
                                        <p:attrNameLst>
                                          <p:attrName>style.visibility</p:attrName>
                                        </p:attrNameLst>
                                      </p:cBhvr>
                                      <p:to>
                                        <p:strVal val="visible"/>
                                      </p:to>
                                    </p:set>
                                    <p:animEffect transition="in" filter="fade">
                                      <p:cBhvr>
                                        <p:cTn id="24" dur="1000"/>
                                        <p:tgtEl>
                                          <p:spTgt spid="15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4">
                                            <p:txEl>
                                              <p:pRg st="2" end="2"/>
                                            </p:txEl>
                                          </p:spTgt>
                                        </p:tgtEl>
                                        <p:attrNameLst>
                                          <p:attrName>style.visibility</p:attrName>
                                        </p:attrNameLst>
                                      </p:cBhvr>
                                      <p:to>
                                        <p:strVal val="visible"/>
                                      </p:to>
                                    </p:set>
                                    <p:animEffect transition="in" filter="fade">
                                      <p:cBhvr>
                                        <p:cTn id="29" dur="500"/>
                                        <p:tgtEl>
                                          <p:spTgt spid="15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4">
                                            <p:txEl>
                                              <p:pRg st="3" end="3"/>
                                            </p:txEl>
                                          </p:spTgt>
                                        </p:tgtEl>
                                        <p:attrNameLst>
                                          <p:attrName>style.visibility</p:attrName>
                                        </p:attrNameLst>
                                      </p:cBhvr>
                                      <p:to>
                                        <p:strVal val="visible"/>
                                      </p:to>
                                    </p:set>
                                    <p:animEffect transition="in" filter="fade">
                                      <p:cBhvr>
                                        <p:cTn id="34" dur="500"/>
                                        <p:tgtEl>
                                          <p:spTgt spid="15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4">
                                            <p:txEl>
                                              <p:pRg st="4" end="4"/>
                                            </p:txEl>
                                          </p:spTgt>
                                        </p:tgtEl>
                                        <p:attrNameLst>
                                          <p:attrName>style.visibility</p:attrName>
                                        </p:attrNameLst>
                                      </p:cBhvr>
                                      <p:to>
                                        <p:strVal val="visible"/>
                                      </p:to>
                                    </p:set>
                                    <p:animEffect transition="in" filter="fade">
                                      <p:cBhvr>
                                        <p:cTn id="39" dur="500"/>
                                        <p:tgtEl>
                                          <p:spTgt spid="15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54">
                                            <p:txEl>
                                              <p:pRg st="5" end="5"/>
                                            </p:txEl>
                                          </p:spTgt>
                                        </p:tgtEl>
                                        <p:attrNameLst>
                                          <p:attrName>style.visibility</p:attrName>
                                        </p:attrNameLst>
                                      </p:cBhvr>
                                      <p:to>
                                        <p:strVal val="visible"/>
                                      </p:to>
                                    </p:set>
                                    <p:animEffect transition="in" filter="fade">
                                      <p:cBhvr>
                                        <p:cTn id="42" dur="500"/>
                                        <p:tgtEl>
                                          <p:spTgt spid="154">
                                            <p:txEl>
                                              <p:pRg st="5" end="5"/>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C755D-EF88-46B3-8245-2BCB4595615A}"/>
              </a:ext>
            </a:extLst>
          </p:cNvPr>
          <p:cNvSpPr>
            <a:spLocks noGrp="1"/>
          </p:cNvSpPr>
          <p:nvPr>
            <p:ph type="title"/>
          </p:nvPr>
        </p:nvSpPr>
        <p:spPr>
          <a:xfrm>
            <a:off x="486696" y="1"/>
            <a:ext cx="8276304" cy="1123950"/>
          </a:xfrm>
        </p:spPr>
        <p:txBody>
          <a:bodyPr vert="horz" lIns="91440" tIns="45720" rIns="91440" bIns="45720" rtlCol="0" anchor="ctr">
            <a:normAutofit/>
          </a:bodyPr>
          <a:lstStyle/>
          <a:p>
            <a:pPr>
              <a:spcBef>
                <a:spcPct val="0"/>
              </a:spcBef>
            </a:pPr>
            <a:r>
              <a:rPr lang="en-US" sz="3000" b="1" dirty="0">
                <a:latin typeface="Arial" panose="020B0604020202020204" pitchFamily="34" charset="0"/>
                <a:cs typeface="Arial" panose="020B0604020202020204" pitchFamily="34" charset="0"/>
              </a:rPr>
              <a:t>Belatedly Recognized Female Pioneers (1/2)</a:t>
            </a:r>
          </a:p>
        </p:txBody>
      </p:sp>
      <p:sp>
        <p:nvSpPr>
          <p:cNvPr id="3" name="Text Placeholder 2">
            <a:extLst>
              <a:ext uri="{FF2B5EF4-FFF2-40B4-BE49-F238E27FC236}">
                <a16:creationId xmlns:a16="http://schemas.microsoft.com/office/drawing/2014/main" id="{2F09C75E-B335-4F91-9D4A-74F3586E4A92}"/>
              </a:ext>
            </a:extLst>
          </p:cNvPr>
          <p:cNvSpPr>
            <a:spLocks noGrp="1"/>
          </p:cNvSpPr>
          <p:nvPr>
            <p:ph type="body" idx="1"/>
          </p:nvPr>
        </p:nvSpPr>
        <p:spPr>
          <a:xfrm>
            <a:off x="228600" y="1130301"/>
            <a:ext cx="6088669" cy="3506923"/>
          </a:xfrm>
        </p:spPr>
        <p:txBody>
          <a:bodyPr vert="horz" lIns="91440" tIns="45720" rIns="91440" bIns="45720" rtlCol="0">
            <a:normAutofit/>
          </a:bodyPr>
          <a:lstStyle/>
          <a:p>
            <a:pPr>
              <a:buSzPct val="150000"/>
              <a:buFont typeface="Arial" panose="020B0604020202020204" pitchFamily="34" charset="0"/>
              <a:buChar char="•"/>
            </a:pPr>
            <a:r>
              <a:rPr lang="en-US" sz="1700" dirty="0">
                <a:latin typeface="Arial" panose="020B0604020202020204" pitchFamily="34" charset="0"/>
                <a:cs typeface="Arial" panose="020B0604020202020204" pitchFamily="34" charset="0"/>
              </a:rPr>
              <a:t>“Code Girls: The Untold Story of the American Women Code Breakers of World War II” by Liza Mundy</a:t>
            </a:r>
          </a:p>
          <a:p>
            <a:pPr marL="0" indent="0">
              <a:buNone/>
            </a:pPr>
            <a:endParaRPr lang="en-US" sz="1700" dirty="0">
              <a:latin typeface="Arial" panose="020B0604020202020204" pitchFamily="34" charset="0"/>
              <a:cs typeface="Arial" panose="020B0604020202020204" pitchFamily="34" charset="0"/>
            </a:endParaRPr>
          </a:p>
          <a:p>
            <a:pPr>
              <a:buSzPct val="150000"/>
              <a:buFont typeface="Arial" panose="020B0604020202020204" pitchFamily="34" charset="0"/>
              <a:buChar char="•"/>
            </a:pPr>
            <a:r>
              <a:rPr lang="en-US" sz="1700" dirty="0">
                <a:latin typeface="Arial" panose="020B0604020202020204" pitchFamily="34" charset="0"/>
                <a:cs typeface="Arial" panose="020B0604020202020204" pitchFamily="34" charset="0"/>
              </a:rPr>
              <a:t>During World War II, a group of women were chosen for their abilities and math</a:t>
            </a:r>
          </a:p>
          <a:p>
            <a:pPr>
              <a:buSzPct val="150000"/>
              <a:buFont typeface="Arial" panose="020B0604020202020204" pitchFamily="34" charset="0"/>
              <a:buChar char="•"/>
            </a:pPr>
            <a:endParaRPr lang="en-US" sz="1700" dirty="0">
              <a:latin typeface="Arial" panose="020B0604020202020204" pitchFamily="34" charset="0"/>
              <a:cs typeface="Arial" panose="020B0604020202020204" pitchFamily="34" charset="0"/>
            </a:endParaRPr>
          </a:p>
          <a:p>
            <a:pPr>
              <a:buSzPct val="150000"/>
              <a:buFont typeface="Arial" panose="020B0604020202020204" pitchFamily="34" charset="0"/>
              <a:buChar char="•"/>
            </a:pPr>
            <a:r>
              <a:rPr lang="en-US" sz="1700" dirty="0">
                <a:latin typeface="Arial" panose="020B0604020202020204" pitchFamily="34" charset="0"/>
                <a:cs typeface="Arial" panose="020B0604020202020204" pitchFamily="34" charset="0"/>
              </a:rPr>
              <a:t>They decoded several Japanese messages which enabled the US to sink military ships and stop enemy attacks</a:t>
            </a:r>
          </a:p>
          <a:p>
            <a:pPr marL="0" indent="0">
              <a:buSzPct val="150000"/>
              <a:buNone/>
            </a:pPr>
            <a:endParaRPr lang="en-US" sz="1700" dirty="0">
              <a:latin typeface="Arial" panose="020B0604020202020204" pitchFamily="34" charset="0"/>
              <a:cs typeface="Arial" panose="020B0604020202020204" pitchFamily="34" charset="0"/>
            </a:endParaRPr>
          </a:p>
          <a:p>
            <a:pPr>
              <a:buSzPct val="150000"/>
              <a:buFont typeface="Arial" panose="020B0604020202020204" pitchFamily="34" charset="0"/>
              <a:buChar char="•"/>
            </a:pPr>
            <a:r>
              <a:rPr lang="en-US" sz="1700" dirty="0">
                <a:latin typeface="Arial" panose="020B0604020202020204" pitchFamily="34" charset="0"/>
                <a:cs typeface="Arial" panose="020B0604020202020204" pitchFamily="34" charset="0"/>
              </a:rPr>
              <a:t>Among them, was Ann Caracristi who became the first female NSA director in 1980</a:t>
            </a:r>
          </a:p>
          <a:p>
            <a:pPr>
              <a:buSzPct val="150000"/>
              <a:buFont typeface="Arial" panose="020B0604020202020204" pitchFamily="34" charset="0"/>
              <a:buChar char="•"/>
            </a:pPr>
            <a:endParaRPr lang="en-US" sz="1700" dirty="0">
              <a:latin typeface="Arial" panose="020B0604020202020204" pitchFamily="34" charset="0"/>
              <a:cs typeface="Arial" panose="020B0604020202020204" pitchFamily="34" charset="0"/>
              <a:hlinkClick r:id="rId2"/>
            </a:endParaRPr>
          </a:p>
          <a:p>
            <a:pPr>
              <a:buSzPct val="150000"/>
              <a:buFont typeface="Arial" panose="020B0604020202020204" pitchFamily="34" charset="0"/>
              <a:buChar char="•"/>
            </a:pPr>
            <a:r>
              <a:rPr lang="en-US" sz="1700" dirty="0">
                <a:latin typeface="Arial" panose="020B0604020202020204" pitchFamily="34" charset="0"/>
                <a:cs typeface="Arial" panose="020B0604020202020204" pitchFamily="34" charset="0"/>
                <a:hlinkClick r:id="rId2"/>
              </a:rPr>
              <a:t>The Women Who Helped America Crack Axis Code</a:t>
            </a:r>
            <a:endParaRPr lang="en-US" sz="1700" dirty="0">
              <a:latin typeface="Arial" panose="020B0604020202020204" pitchFamily="34" charset="0"/>
              <a:cs typeface="Arial" panose="020B0604020202020204" pitchFamily="34" charset="0"/>
            </a:endParaRPr>
          </a:p>
          <a:p>
            <a:pPr>
              <a:buSzPct val="150000"/>
              <a:buFont typeface="Arial" panose="020B0604020202020204" pitchFamily="34" charset="0"/>
              <a:buChar char="•"/>
            </a:pPr>
            <a:endParaRPr lang="en-US" sz="1700" dirty="0">
              <a:latin typeface="Arial" panose="020B0604020202020204" pitchFamily="34" charset="0"/>
              <a:cs typeface="Arial" panose="020B0604020202020204" pitchFamily="34" charset="0"/>
            </a:endParaRPr>
          </a:p>
        </p:txBody>
      </p:sp>
      <p:pic>
        <p:nvPicPr>
          <p:cNvPr id="7" name="Picture 6" descr="A picture containing text, photo, newspaper, person&#10;&#10;Description generated with very high confidence">
            <a:extLst>
              <a:ext uri="{FF2B5EF4-FFF2-40B4-BE49-F238E27FC236}">
                <a16:creationId xmlns:a16="http://schemas.microsoft.com/office/drawing/2014/main" id="{209CA99A-7910-4E37-B353-E1BA8E62F436}"/>
              </a:ext>
            </a:extLst>
          </p:cNvPr>
          <p:cNvPicPr>
            <a:picLocks noChangeAspect="1"/>
          </p:cNvPicPr>
          <p:nvPr/>
        </p:nvPicPr>
        <p:blipFill>
          <a:blip r:embed="rId3"/>
          <a:stretch>
            <a:fillRect/>
          </a:stretch>
        </p:blipFill>
        <p:spPr>
          <a:xfrm>
            <a:off x="6317269" y="1047750"/>
            <a:ext cx="2369531" cy="3462407"/>
          </a:xfrm>
          <a:prstGeom prst="rect">
            <a:avLst/>
          </a:prstGeom>
        </p:spPr>
      </p:pic>
    </p:spTree>
    <p:extLst>
      <p:ext uri="{BB962C8B-B14F-4D97-AF65-F5344CB8AC3E}">
        <p14:creationId xmlns:p14="http://schemas.microsoft.com/office/powerpoint/2010/main" val="228012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generated with high confidence">
            <a:extLst>
              <a:ext uri="{FF2B5EF4-FFF2-40B4-BE49-F238E27FC236}">
                <a16:creationId xmlns:a16="http://schemas.microsoft.com/office/drawing/2014/main" id="{53D6179C-BC06-4619-BE38-F0C568639F0A}"/>
              </a:ext>
            </a:extLst>
          </p:cNvPr>
          <p:cNvPicPr>
            <a:picLocks noChangeAspect="1"/>
          </p:cNvPicPr>
          <p:nvPr/>
        </p:nvPicPr>
        <p:blipFill rotWithShape="1">
          <a:blip r:embed="rId2"/>
          <a:srcRect t="2358" r="-2" b="-2"/>
          <a:stretch/>
        </p:blipFill>
        <p:spPr>
          <a:xfrm>
            <a:off x="6248400" y="1047750"/>
            <a:ext cx="2509229" cy="3463200"/>
          </a:xfrm>
          <a:prstGeom prst="rect">
            <a:avLst/>
          </a:prstGeom>
          <a:effectLst/>
        </p:spPr>
      </p:pic>
      <p:sp>
        <p:nvSpPr>
          <p:cNvPr id="3" name="Text Placeholder 2">
            <a:extLst>
              <a:ext uri="{FF2B5EF4-FFF2-40B4-BE49-F238E27FC236}">
                <a16:creationId xmlns:a16="http://schemas.microsoft.com/office/drawing/2014/main" id="{5E834529-B75B-454F-97F7-A8D799B282D9}"/>
              </a:ext>
            </a:extLst>
          </p:cNvPr>
          <p:cNvSpPr>
            <a:spLocks noGrp="1"/>
          </p:cNvSpPr>
          <p:nvPr>
            <p:ph type="body" idx="1"/>
          </p:nvPr>
        </p:nvSpPr>
        <p:spPr>
          <a:xfrm>
            <a:off x="252726" y="901700"/>
            <a:ext cx="5690874" cy="3879850"/>
          </a:xfrm>
        </p:spPr>
        <p:txBody>
          <a:bodyPr vert="horz" lIns="91440" tIns="45720" rIns="91440" bIns="45720" rtlCol="0">
            <a:normAutofit fontScale="77500" lnSpcReduction="20000"/>
          </a:bodyPr>
          <a:lstStyle/>
          <a:p>
            <a:pPr>
              <a:lnSpc>
                <a:spcPct val="120000"/>
              </a:lnSpc>
              <a:buSzPct val="150000"/>
              <a:buFont typeface="Arial" panose="020B0604020202020204" pitchFamily="34" charset="0"/>
              <a:buChar char="•"/>
            </a:pPr>
            <a:r>
              <a:rPr lang="en-US" sz="2200" dirty="0">
                <a:latin typeface="Arial" charset="0"/>
                <a:ea typeface="Arial" charset="0"/>
                <a:cs typeface="Arial" charset="0"/>
              </a:rPr>
              <a:t>“Hidden Figures: The True Story of Four Black Women and the Space Race” by Margot Lee </a:t>
            </a:r>
            <a:r>
              <a:rPr lang="en-US" sz="2200" dirty="0" err="1">
                <a:latin typeface="Arial" charset="0"/>
                <a:ea typeface="Arial" charset="0"/>
                <a:cs typeface="Arial" charset="0"/>
              </a:rPr>
              <a:t>Shetterly</a:t>
            </a:r>
            <a:r>
              <a:rPr lang="en-US" sz="2200" dirty="0">
                <a:latin typeface="Arial" charset="0"/>
                <a:ea typeface="Arial" charset="0"/>
                <a:cs typeface="Arial" charset="0"/>
              </a:rPr>
              <a:t>, also made into a movie in 2016</a:t>
            </a:r>
          </a:p>
          <a:p>
            <a:pPr>
              <a:lnSpc>
                <a:spcPct val="120000"/>
              </a:lnSpc>
              <a:buSzPct val="150000"/>
              <a:buFont typeface="Arial" panose="020B0604020202020204" pitchFamily="34" charset="0"/>
              <a:buChar char="•"/>
            </a:pPr>
            <a:endParaRPr lang="en-US" sz="600" dirty="0">
              <a:latin typeface="Arial" charset="0"/>
              <a:ea typeface="Arial" charset="0"/>
              <a:cs typeface="Arial" charset="0"/>
            </a:endParaRPr>
          </a:p>
          <a:p>
            <a:pPr>
              <a:lnSpc>
                <a:spcPct val="120000"/>
              </a:lnSpc>
              <a:buSzPct val="150000"/>
              <a:buFont typeface="Arial" panose="020B0604020202020204" pitchFamily="34" charset="0"/>
              <a:buChar char="•"/>
            </a:pPr>
            <a:r>
              <a:rPr lang="en-US" sz="2200" dirty="0">
                <a:latin typeface="Arial" charset="0"/>
                <a:ea typeface="Arial" charset="0"/>
                <a:cs typeface="Arial" charset="0"/>
              </a:rPr>
              <a:t>Tells the story of the black women who worked in NASA, in segregated Virginia and contributed to the successful launch of the first men in space</a:t>
            </a:r>
          </a:p>
          <a:p>
            <a:pPr>
              <a:lnSpc>
                <a:spcPct val="120000"/>
              </a:lnSpc>
              <a:buSzPct val="150000"/>
              <a:buFont typeface="Arial" panose="020B0604020202020204" pitchFamily="34" charset="0"/>
              <a:buChar char="•"/>
            </a:pPr>
            <a:endParaRPr lang="en-US" sz="600" dirty="0">
              <a:latin typeface="Arial" charset="0"/>
              <a:ea typeface="Arial" charset="0"/>
              <a:cs typeface="Arial" charset="0"/>
            </a:endParaRPr>
          </a:p>
          <a:p>
            <a:pPr>
              <a:lnSpc>
                <a:spcPct val="120000"/>
              </a:lnSpc>
              <a:buSzPct val="150000"/>
              <a:buFont typeface="Arial" panose="020B0604020202020204" pitchFamily="34" charset="0"/>
              <a:buChar char="•"/>
            </a:pPr>
            <a:r>
              <a:rPr lang="en-US" sz="2200" dirty="0">
                <a:latin typeface="Arial" charset="0"/>
                <a:ea typeface="Arial" charset="0"/>
                <a:cs typeface="Arial" charset="0"/>
              </a:rPr>
              <a:t>Katherine Goble made accurate calculations which allowed the Friendship 7 shuttle to launch successfully</a:t>
            </a:r>
          </a:p>
          <a:p>
            <a:pPr>
              <a:lnSpc>
                <a:spcPct val="120000"/>
              </a:lnSpc>
              <a:buSzPct val="150000"/>
              <a:buFont typeface="Arial" panose="020B0604020202020204" pitchFamily="34" charset="0"/>
              <a:buChar char="•"/>
            </a:pPr>
            <a:endParaRPr lang="en-US" sz="600" dirty="0">
              <a:latin typeface="Arial" charset="0"/>
              <a:ea typeface="Arial" charset="0"/>
              <a:cs typeface="Arial" charset="0"/>
            </a:endParaRPr>
          </a:p>
          <a:p>
            <a:pPr>
              <a:lnSpc>
                <a:spcPct val="120000"/>
              </a:lnSpc>
              <a:buSzPct val="150000"/>
              <a:buFont typeface="Arial" panose="020B0604020202020204" pitchFamily="34" charset="0"/>
              <a:buChar char="•"/>
            </a:pPr>
            <a:r>
              <a:rPr lang="en-US" sz="2200" dirty="0">
                <a:latin typeface="Arial" charset="0"/>
                <a:ea typeface="Arial" charset="0"/>
                <a:cs typeface="Arial" charset="0"/>
              </a:rPr>
              <a:t>Dorothy Vaughan taught herself FORTRAN so she and her co-workers could operate the new IBM machines, and was named supervisor</a:t>
            </a:r>
          </a:p>
          <a:p>
            <a:pPr>
              <a:lnSpc>
                <a:spcPct val="120000"/>
              </a:lnSpc>
              <a:buSzPct val="150000"/>
              <a:buFont typeface="Arial" panose="020B0604020202020204" pitchFamily="34" charset="0"/>
              <a:buChar char="•"/>
            </a:pPr>
            <a:endParaRPr lang="en-US" sz="600" dirty="0">
              <a:latin typeface="Arial" charset="0"/>
              <a:ea typeface="Arial" charset="0"/>
              <a:cs typeface="Arial" charset="0"/>
            </a:endParaRPr>
          </a:p>
          <a:p>
            <a:pPr>
              <a:lnSpc>
                <a:spcPct val="120000"/>
              </a:lnSpc>
              <a:buSzPct val="150000"/>
              <a:buFont typeface="Arial" panose="020B0604020202020204" pitchFamily="34" charset="0"/>
              <a:buChar char="•"/>
            </a:pPr>
            <a:r>
              <a:rPr lang="en-US" sz="2200" dirty="0">
                <a:latin typeface="Arial" charset="0"/>
                <a:ea typeface="Arial" charset="0"/>
                <a:cs typeface="Arial" charset="0"/>
              </a:rPr>
              <a:t>Mary Jackson obtained her engineering degree and was hired as an engineer at NASA</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marL="0" indent="0">
              <a:buNone/>
            </a:pPr>
            <a:endParaRPr lang="en-US" sz="1800" dirty="0"/>
          </a:p>
          <a:p>
            <a:pPr>
              <a:buFont typeface="Arial" panose="020B0604020202020204" pitchFamily="34" charset="0"/>
              <a:buChar char="•"/>
            </a:pPr>
            <a:endParaRPr lang="en-US" sz="1800" dirty="0"/>
          </a:p>
        </p:txBody>
      </p:sp>
      <p:sp>
        <p:nvSpPr>
          <p:cNvPr id="6" name="Title 1">
            <a:extLst>
              <a:ext uri="{FF2B5EF4-FFF2-40B4-BE49-F238E27FC236}">
                <a16:creationId xmlns:a16="http://schemas.microsoft.com/office/drawing/2014/main" id="{BF3C755D-EF88-46B3-8245-2BCB4595615A}"/>
              </a:ext>
            </a:extLst>
          </p:cNvPr>
          <p:cNvSpPr txBox="1">
            <a:spLocks/>
          </p:cNvSpPr>
          <p:nvPr/>
        </p:nvSpPr>
        <p:spPr>
          <a:xfrm>
            <a:off x="486696" y="11430"/>
            <a:ext cx="8170608" cy="112395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spcBef>
                <a:spcPct val="0"/>
              </a:spcBef>
            </a:pPr>
            <a:r>
              <a:rPr lang="en-US" sz="3000" b="1" dirty="0">
                <a:latin typeface="Arial" panose="020B0604020202020204" pitchFamily="34" charset="0"/>
                <a:cs typeface="Arial" panose="020B0604020202020204" pitchFamily="34" charset="0"/>
              </a:rPr>
              <a:t>Belatedly Recognized Female Pioneers (2/2)</a:t>
            </a:r>
          </a:p>
        </p:txBody>
      </p:sp>
    </p:spTree>
    <p:extLst>
      <p:ext uri="{BB962C8B-B14F-4D97-AF65-F5344CB8AC3E}">
        <p14:creationId xmlns:p14="http://schemas.microsoft.com/office/powerpoint/2010/main" val="164401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53">
            <a:extLst>
              <a:ext uri="{FF2B5EF4-FFF2-40B4-BE49-F238E27FC236}">
                <a16:creationId xmlns:a16="http://schemas.microsoft.com/office/drawing/2014/main" id="{92B404D2-DE27-41F7-A1A2-161BE53B13FF}"/>
              </a:ext>
            </a:extLst>
          </p:cNvPr>
          <p:cNvSpPr txBox="1">
            <a:spLocks/>
          </p:cNvSpPr>
          <p:nvPr/>
        </p:nvSpPr>
        <p:spPr>
          <a:xfrm>
            <a:off x="485140" y="209550"/>
            <a:ext cx="8623300" cy="646300"/>
          </a:xfrm>
          <a:prstGeom prst="rect">
            <a:avLst/>
          </a:prstGeom>
        </p:spPr>
        <p:txBody>
          <a:bodyPr vert="horz" lIns="91425" tIns="91425" rIns="91425" bIns="91425" rtlCol="0" anchor="b" anchorCtr="0">
            <a:sp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spcBef>
                <a:spcPct val="0"/>
              </a:spcBef>
              <a:buClr>
                <a:srgbClr val="000000"/>
              </a:buClr>
            </a:pPr>
            <a:r>
              <a:rPr lang="en-US" sz="3000" b="1" dirty="0">
                <a:latin typeface="Arial" charset="0"/>
                <a:cs typeface="Arial" charset="0"/>
              </a:rPr>
              <a:t>Stored Program Computer Architecture (1/2)</a:t>
            </a:r>
          </a:p>
        </p:txBody>
      </p:sp>
      <p:sp>
        <p:nvSpPr>
          <p:cNvPr id="154" name="Shape 154"/>
          <p:cNvSpPr txBox="1">
            <a:spLocks noGrp="1"/>
          </p:cNvSpPr>
          <p:nvPr>
            <p:ph type="body" idx="1"/>
          </p:nvPr>
        </p:nvSpPr>
        <p:spPr>
          <a:xfrm>
            <a:off x="228600" y="1200150"/>
            <a:ext cx="4572000" cy="2520660"/>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b="1" dirty="0">
                <a:solidFill>
                  <a:srgbClr val="008000"/>
                </a:solidFill>
              </a:rPr>
              <a:t>1945</a:t>
            </a:r>
            <a:r>
              <a:rPr lang="en-US" sz="1800" dirty="0"/>
              <a:t>: John von Neumann introduces seminal concept of “stored program”</a:t>
            </a:r>
          </a:p>
          <a:p>
            <a:pPr lvl="1" eaLnBrk="1" hangingPunct="1">
              <a:spcBef>
                <a:spcPts val="400"/>
              </a:spcBef>
              <a:buClr>
                <a:srgbClr val="000000"/>
              </a:buClr>
              <a:buFont typeface="Courier New"/>
              <a:buChar char="o"/>
            </a:pPr>
            <a:r>
              <a:rPr lang="en-US" sz="1600" dirty="0"/>
              <a:t>“it’s bits all the way down…” for both data and instructions</a:t>
            </a:r>
          </a:p>
          <a:p>
            <a:pPr lvl="1" eaLnBrk="1" hangingPunct="1">
              <a:spcBef>
                <a:spcPts val="400"/>
              </a:spcBef>
              <a:buClr>
                <a:srgbClr val="000000"/>
              </a:buClr>
              <a:buFont typeface="Courier New"/>
              <a:buChar char="o"/>
            </a:pPr>
            <a:r>
              <a:rPr lang="en-US" sz="1600" dirty="0"/>
              <a:t>program can be stored in main memory and even treated as data to be operated on–paved the way for modern computers</a:t>
            </a:r>
          </a:p>
          <a:p>
            <a:pPr marL="533400" lvl="1" indent="0" eaLnBrk="1" hangingPunct="1">
              <a:spcBef>
                <a:spcPts val="1000"/>
              </a:spcBef>
              <a:buClr>
                <a:srgbClr val="000000"/>
              </a:buClr>
            </a:pPr>
            <a:endParaRPr lang="en-US" sz="2000" dirty="0"/>
          </a:p>
        </p:txBody>
      </p:sp>
      <p:pic>
        <p:nvPicPr>
          <p:cNvPr id="2" name="Picture 1"/>
          <p:cNvPicPr>
            <a:picLocks noChangeAspect="1"/>
          </p:cNvPicPr>
          <p:nvPr/>
        </p:nvPicPr>
        <p:blipFill rotWithShape="1">
          <a:blip r:embed="rId3"/>
          <a:srcRect t="9323"/>
          <a:stretch/>
        </p:blipFill>
        <p:spPr>
          <a:xfrm>
            <a:off x="5181600" y="1047750"/>
            <a:ext cx="2895600" cy="3424050"/>
          </a:xfrm>
          <a:prstGeom prst="rect">
            <a:avLst/>
          </a:prstGeom>
        </p:spPr>
      </p:pic>
    </p:spTree>
    <p:extLst>
      <p:ext uri="{BB962C8B-B14F-4D97-AF65-F5344CB8AC3E}">
        <p14:creationId xmlns:p14="http://schemas.microsoft.com/office/powerpoint/2010/main" val="315172712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1000"/>
                                        <p:tgtEl>
                                          <p:spTgt spid="1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4">
                                            <p:txEl>
                                              <p:pRg st="1" end="1"/>
                                            </p:txEl>
                                          </p:spTgt>
                                        </p:tgtEl>
                                        <p:attrNameLst>
                                          <p:attrName>style.visibility</p:attrName>
                                        </p:attrNameLst>
                                      </p:cBhvr>
                                      <p:to>
                                        <p:strVal val="visible"/>
                                      </p:to>
                                    </p:set>
                                    <p:animEffect transition="in" filter="fade">
                                      <p:cBhvr>
                                        <p:cTn id="15" dur="1000"/>
                                        <p:tgtEl>
                                          <p:spTgt spid="15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4">
                                            <p:txEl>
                                              <p:pRg st="2" end="2"/>
                                            </p:txEl>
                                          </p:spTgt>
                                        </p:tgtEl>
                                        <p:attrNameLst>
                                          <p:attrName>style.visibility</p:attrName>
                                        </p:attrNameLst>
                                      </p:cBhvr>
                                      <p:to>
                                        <p:strVal val="visible"/>
                                      </p:to>
                                    </p:set>
                                    <p:animEffect transition="in" filter="fade">
                                      <p:cBhvr>
                                        <p:cTn id="20" dur="1000"/>
                                        <p:tgtEl>
                                          <p:spTgt spid="1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153">
            <a:extLst>
              <a:ext uri="{FF2B5EF4-FFF2-40B4-BE49-F238E27FC236}">
                <a16:creationId xmlns:a16="http://schemas.microsoft.com/office/drawing/2014/main" id="{3E8242B0-4733-4154-8878-DF324998C8AF}"/>
              </a:ext>
            </a:extLst>
          </p:cNvPr>
          <p:cNvSpPr txBox="1">
            <a:spLocks/>
          </p:cNvSpPr>
          <p:nvPr/>
        </p:nvSpPr>
        <p:spPr>
          <a:xfrm>
            <a:off x="485140" y="255716"/>
            <a:ext cx="8623300" cy="600134"/>
          </a:xfrm>
          <a:prstGeom prst="rect">
            <a:avLst/>
          </a:prstGeom>
        </p:spPr>
        <p:txBody>
          <a:bodyPr vert="horz" lIns="91425" tIns="91425" rIns="91425" bIns="91425" rtlCol="0" anchor="b" anchorCtr="0">
            <a:sp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spcBef>
                <a:spcPct val="0"/>
              </a:spcBef>
              <a:buClr>
                <a:srgbClr val="000000"/>
              </a:buClr>
            </a:pPr>
            <a:r>
              <a:rPr lang="en-US" sz="3000" b="1" dirty="0">
                <a:latin typeface="Arial" charset="0"/>
                <a:cs typeface="Arial" charset="0"/>
              </a:rPr>
              <a:t>Stored Program Computer Architecture (2/2)</a:t>
            </a:r>
          </a:p>
        </p:txBody>
      </p:sp>
      <p:grpSp>
        <p:nvGrpSpPr>
          <p:cNvPr id="7" name="Group 6"/>
          <p:cNvGrpSpPr>
            <a:grpSpLocks noChangeAspect="1"/>
          </p:cNvGrpSpPr>
          <p:nvPr/>
        </p:nvGrpSpPr>
        <p:grpSpPr bwMode="auto">
          <a:xfrm>
            <a:off x="5105400" y="2197644"/>
            <a:ext cx="3733800" cy="2350990"/>
            <a:chOff x="533400" y="4572526"/>
            <a:chExt cx="5758355" cy="3626043"/>
          </a:xfrm>
        </p:grpSpPr>
        <p:sp>
          <p:nvSpPr>
            <p:cNvPr id="8" name="Rectangle 119"/>
            <p:cNvSpPr>
              <a:spLocks noChangeArrowheads="1"/>
            </p:cNvSpPr>
            <p:nvPr/>
          </p:nvSpPr>
          <p:spPr bwMode="auto">
            <a:xfrm>
              <a:off x="990601" y="4608735"/>
              <a:ext cx="1600200" cy="420464"/>
            </a:xfrm>
            <a:prstGeom prst="rect">
              <a:avLst/>
            </a:prstGeom>
            <a:noFill/>
            <a:ln w="38100">
              <a:solidFill>
                <a:schemeClr val="tx1"/>
              </a:solidFill>
              <a:miter lim="800000"/>
              <a:headEnd type="none" w="lg" len="lg"/>
              <a:tailEnd type="none" w="sm" len="me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endParaRPr lang="en-US"/>
            </a:p>
          </p:txBody>
        </p:sp>
        <p:sp>
          <p:nvSpPr>
            <p:cNvPr id="9" name="Rectangle 122"/>
            <p:cNvSpPr>
              <a:spLocks noChangeArrowheads="1"/>
            </p:cNvSpPr>
            <p:nvPr/>
          </p:nvSpPr>
          <p:spPr bwMode="auto">
            <a:xfrm>
              <a:off x="3551338" y="7162800"/>
              <a:ext cx="1524000" cy="536069"/>
            </a:xfrm>
            <a:prstGeom prst="rect">
              <a:avLst/>
            </a:prstGeom>
            <a:noFill/>
            <a:ln w="38100">
              <a:solidFill>
                <a:schemeClr val="tx1"/>
              </a:solidFill>
              <a:miter lim="800000"/>
              <a:headEnd type="none" w="lg" len="lg"/>
              <a:tailEnd type="none" w="sm" len="me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endParaRPr lang="en-US"/>
            </a:p>
          </p:txBody>
        </p:sp>
        <p:sp>
          <p:nvSpPr>
            <p:cNvPr id="10" name="Rectangle 123"/>
            <p:cNvSpPr>
              <a:spLocks noChangeArrowheads="1"/>
            </p:cNvSpPr>
            <p:nvPr/>
          </p:nvSpPr>
          <p:spPr bwMode="auto">
            <a:xfrm>
              <a:off x="1005314" y="7162800"/>
              <a:ext cx="1737885" cy="536069"/>
            </a:xfrm>
            <a:prstGeom prst="rect">
              <a:avLst/>
            </a:prstGeom>
            <a:noFill/>
            <a:ln w="38100">
              <a:solidFill>
                <a:schemeClr val="tx1"/>
              </a:solidFill>
              <a:miter lim="800000"/>
              <a:headEnd type="none" w="lg" len="lg"/>
              <a:tailEnd type="none" w="sm" len="me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endParaRPr lang="en-US"/>
            </a:p>
          </p:txBody>
        </p:sp>
        <p:sp>
          <p:nvSpPr>
            <p:cNvPr id="11" name="AutoShape 129"/>
            <p:cNvSpPr>
              <a:spLocks noChangeArrowheads="1"/>
            </p:cNvSpPr>
            <p:nvPr/>
          </p:nvSpPr>
          <p:spPr bwMode="auto">
            <a:xfrm>
              <a:off x="1143000" y="5029200"/>
              <a:ext cx="457200" cy="1524000"/>
            </a:xfrm>
            <a:prstGeom prst="upDownArrow">
              <a:avLst>
                <a:gd name="adj1" fmla="val 50000"/>
                <a:gd name="adj2" fmla="val 66667"/>
              </a:avLst>
            </a:prstGeom>
            <a:solidFill>
              <a:srgbClr val="333399"/>
            </a:solidFill>
            <a:ln w="38100">
              <a:solidFill>
                <a:srgbClr val="333399"/>
              </a:solidFill>
              <a:miter lim="800000"/>
              <a:headEnd/>
              <a:tailEnd/>
            </a:ln>
          </p:spPr>
          <p:txBody>
            <a:bodyPr wrap="none" anchor="ctr"/>
            <a:lstStyle/>
            <a:p>
              <a:pPr algn="ctr" eaLnBrk="0" hangingPunct="0"/>
              <a:endParaRPr lang="en-US"/>
            </a:p>
          </p:txBody>
        </p:sp>
        <p:sp>
          <p:nvSpPr>
            <p:cNvPr id="12" name="AutoShape 130"/>
            <p:cNvSpPr>
              <a:spLocks noChangeArrowheads="1"/>
            </p:cNvSpPr>
            <p:nvPr/>
          </p:nvSpPr>
          <p:spPr bwMode="auto">
            <a:xfrm>
              <a:off x="1600200" y="5029200"/>
              <a:ext cx="457200" cy="914400"/>
            </a:xfrm>
            <a:prstGeom prst="upDownArrow">
              <a:avLst>
                <a:gd name="adj1" fmla="val 50000"/>
                <a:gd name="adj2" fmla="val 40000"/>
              </a:avLst>
            </a:prstGeom>
            <a:solidFill>
              <a:srgbClr val="339966"/>
            </a:solidFill>
            <a:ln w="38100">
              <a:solidFill>
                <a:srgbClr val="339966"/>
              </a:solidFill>
              <a:miter lim="800000"/>
              <a:headEnd/>
              <a:tailEnd/>
            </a:ln>
          </p:spPr>
          <p:txBody>
            <a:bodyPr wrap="none" anchor="ctr"/>
            <a:lstStyle/>
            <a:p>
              <a:pPr algn="ctr" eaLnBrk="0" hangingPunct="0"/>
              <a:endParaRPr lang="en-US"/>
            </a:p>
          </p:txBody>
        </p:sp>
        <p:sp>
          <p:nvSpPr>
            <p:cNvPr id="13" name="AutoShape 131"/>
            <p:cNvSpPr>
              <a:spLocks noChangeArrowheads="1"/>
            </p:cNvSpPr>
            <p:nvPr/>
          </p:nvSpPr>
          <p:spPr bwMode="auto">
            <a:xfrm>
              <a:off x="1600200" y="6248400"/>
              <a:ext cx="457200" cy="914400"/>
            </a:xfrm>
            <a:prstGeom prst="upDownArrow">
              <a:avLst>
                <a:gd name="adj1" fmla="val 50000"/>
                <a:gd name="adj2" fmla="val 40000"/>
              </a:avLst>
            </a:prstGeom>
            <a:solidFill>
              <a:srgbClr val="339966"/>
            </a:solidFill>
            <a:ln w="38100">
              <a:solidFill>
                <a:srgbClr val="339966"/>
              </a:solidFill>
              <a:miter lim="800000"/>
              <a:headEnd/>
              <a:tailEnd/>
            </a:ln>
          </p:spPr>
          <p:txBody>
            <a:bodyPr wrap="none" anchor="ctr"/>
            <a:lstStyle/>
            <a:p>
              <a:pPr algn="ctr" eaLnBrk="0" hangingPunct="0"/>
              <a:endParaRPr lang="en-US"/>
            </a:p>
          </p:txBody>
        </p:sp>
        <p:sp>
          <p:nvSpPr>
            <p:cNvPr id="17" name="AutoShape 132"/>
            <p:cNvSpPr>
              <a:spLocks noChangeArrowheads="1"/>
            </p:cNvSpPr>
            <p:nvPr/>
          </p:nvSpPr>
          <p:spPr bwMode="auto">
            <a:xfrm>
              <a:off x="4008538" y="6248400"/>
              <a:ext cx="457201" cy="914400"/>
            </a:xfrm>
            <a:prstGeom prst="upDownArrow">
              <a:avLst>
                <a:gd name="adj1" fmla="val 50000"/>
                <a:gd name="adj2" fmla="val 40000"/>
              </a:avLst>
            </a:prstGeom>
            <a:solidFill>
              <a:srgbClr val="339966"/>
            </a:solidFill>
            <a:ln w="38100">
              <a:solidFill>
                <a:srgbClr val="339966"/>
              </a:solidFill>
              <a:miter lim="800000"/>
              <a:headEnd/>
              <a:tailEnd/>
            </a:ln>
          </p:spPr>
          <p:txBody>
            <a:bodyPr wrap="none" anchor="ctr"/>
            <a:lstStyle/>
            <a:p>
              <a:pPr algn="ctr" eaLnBrk="0" hangingPunct="0"/>
              <a:endParaRPr lang="en-US"/>
            </a:p>
          </p:txBody>
        </p:sp>
        <p:sp>
          <p:nvSpPr>
            <p:cNvPr id="18" name="AutoShape 133"/>
            <p:cNvSpPr>
              <a:spLocks noChangeArrowheads="1"/>
            </p:cNvSpPr>
            <p:nvPr/>
          </p:nvSpPr>
          <p:spPr bwMode="auto">
            <a:xfrm>
              <a:off x="1143000" y="6781800"/>
              <a:ext cx="457200" cy="381000"/>
            </a:xfrm>
            <a:prstGeom prst="upDownArrow">
              <a:avLst>
                <a:gd name="adj1" fmla="val 42361"/>
                <a:gd name="adj2" fmla="val 27778"/>
              </a:avLst>
            </a:prstGeom>
            <a:solidFill>
              <a:srgbClr val="333399"/>
            </a:solidFill>
            <a:ln w="38100">
              <a:solidFill>
                <a:srgbClr val="333399"/>
              </a:solidFill>
              <a:miter lim="800000"/>
              <a:headEnd/>
              <a:tailEnd/>
            </a:ln>
          </p:spPr>
          <p:txBody>
            <a:bodyPr wrap="none" anchor="ctr"/>
            <a:lstStyle/>
            <a:p>
              <a:pPr algn="ctr" eaLnBrk="0" hangingPunct="0"/>
              <a:endParaRPr lang="en-US"/>
            </a:p>
          </p:txBody>
        </p:sp>
        <p:sp>
          <p:nvSpPr>
            <p:cNvPr id="19" name="AutoShape 134"/>
            <p:cNvSpPr>
              <a:spLocks noChangeArrowheads="1"/>
            </p:cNvSpPr>
            <p:nvPr/>
          </p:nvSpPr>
          <p:spPr bwMode="auto">
            <a:xfrm>
              <a:off x="3551338" y="6781800"/>
              <a:ext cx="457201" cy="381000"/>
            </a:xfrm>
            <a:prstGeom prst="upDownArrow">
              <a:avLst>
                <a:gd name="adj1" fmla="val 42361"/>
                <a:gd name="adj2" fmla="val 27778"/>
              </a:avLst>
            </a:prstGeom>
            <a:solidFill>
              <a:srgbClr val="333399"/>
            </a:solidFill>
            <a:ln w="38100">
              <a:solidFill>
                <a:srgbClr val="333399"/>
              </a:solidFill>
              <a:miter lim="800000"/>
              <a:headEnd/>
              <a:tailEnd/>
            </a:ln>
          </p:spPr>
          <p:txBody>
            <a:bodyPr wrap="none" anchor="ctr"/>
            <a:lstStyle/>
            <a:p>
              <a:pPr algn="ctr" eaLnBrk="0" hangingPunct="0"/>
              <a:endParaRPr lang="en-US"/>
            </a:p>
          </p:txBody>
        </p:sp>
        <p:sp>
          <p:nvSpPr>
            <p:cNvPr id="20" name="AutoShape 136"/>
            <p:cNvSpPr>
              <a:spLocks noChangeArrowheads="1"/>
            </p:cNvSpPr>
            <p:nvPr/>
          </p:nvSpPr>
          <p:spPr bwMode="auto">
            <a:xfrm>
              <a:off x="2133600" y="5638800"/>
              <a:ext cx="609600" cy="1524000"/>
            </a:xfrm>
            <a:prstGeom prst="downArrow">
              <a:avLst>
                <a:gd name="adj1" fmla="val 38750"/>
                <a:gd name="adj2" fmla="val 50775"/>
              </a:avLst>
            </a:prstGeom>
            <a:solidFill>
              <a:srgbClr val="800080"/>
            </a:solidFill>
            <a:ln w="38100">
              <a:solidFill>
                <a:srgbClr val="800080"/>
              </a:solidFill>
              <a:miter lim="800000"/>
              <a:headEnd/>
              <a:tailEnd/>
            </a:ln>
          </p:spPr>
          <p:txBody>
            <a:bodyPr wrap="none" anchor="ctr"/>
            <a:lstStyle/>
            <a:p>
              <a:pPr algn="ctr" eaLnBrk="0" hangingPunct="0"/>
              <a:endParaRPr lang="en-US"/>
            </a:p>
          </p:txBody>
        </p:sp>
        <p:sp>
          <p:nvSpPr>
            <p:cNvPr id="21" name="AutoShape 137"/>
            <p:cNvSpPr>
              <a:spLocks noChangeArrowheads="1"/>
            </p:cNvSpPr>
            <p:nvPr/>
          </p:nvSpPr>
          <p:spPr bwMode="auto">
            <a:xfrm>
              <a:off x="4465738" y="5638800"/>
              <a:ext cx="609600" cy="1524000"/>
            </a:xfrm>
            <a:prstGeom prst="downArrow">
              <a:avLst>
                <a:gd name="adj1" fmla="val 38750"/>
                <a:gd name="adj2" fmla="val 50775"/>
              </a:avLst>
            </a:prstGeom>
            <a:solidFill>
              <a:srgbClr val="800080"/>
            </a:solidFill>
            <a:ln w="38100">
              <a:solidFill>
                <a:srgbClr val="800080"/>
              </a:solidFill>
              <a:miter lim="800000"/>
              <a:headEnd/>
              <a:tailEnd/>
            </a:ln>
          </p:spPr>
          <p:txBody>
            <a:bodyPr wrap="none" anchor="ctr"/>
            <a:lstStyle/>
            <a:p>
              <a:pPr algn="ctr" eaLnBrk="0" hangingPunct="0"/>
              <a:endParaRPr lang="en-US"/>
            </a:p>
          </p:txBody>
        </p:sp>
        <p:sp>
          <p:nvSpPr>
            <p:cNvPr id="22" name="AutoShape 127"/>
            <p:cNvSpPr>
              <a:spLocks noChangeArrowheads="1"/>
            </p:cNvSpPr>
            <p:nvPr/>
          </p:nvSpPr>
          <p:spPr bwMode="auto">
            <a:xfrm>
              <a:off x="533400" y="5867400"/>
              <a:ext cx="5044901" cy="457200"/>
            </a:xfrm>
            <a:prstGeom prst="leftRightArrow">
              <a:avLst>
                <a:gd name="adj1" fmla="val 43750"/>
                <a:gd name="adj2" fmla="val 97167"/>
              </a:avLst>
            </a:prstGeom>
            <a:solidFill>
              <a:srgbClr val="339966"/>
            </a:solidFill>
            <a:ln w="38100">
              <a:solidFill>
                <a:srgbClr val="339966"/>
              </a:solidFill>
              <a:miter lim="800000"/>
              <a:headEnd/>
              <a:tailEnd/>
            </a:ln>
          </p:spPr>
          <p:txBody>
            <a:bodyPr wrap="none" anchor="ctr"/>
            <a:lstStyle/>
            <a:p>
              <a:pPr algn="ctr" eaLnBrk="0" hangingPunct="0"/>
              <a:endParaRPr lang="en-US"/>
            </a:p>
          </p:txBody>
        </p:sp>
        <p:sp>
          <p:nvSpPr>
            <p:cNvPr id="23" name="AutoShape 128"/>
            <p:cNvSpPr>
              <a:spLocks noChangeArrowheads="1"/>
            </p:cNvSpPr>
            <p:nvPr/>
          </p:nvSpPr>
          <p:spPr bwMode="auto">
            <a:xfrm>
              <a:off x="533400" y="6391380"/>
              <a:ext cx="5044901" cy="457201"/>
            </a:xfrm>
            <a:prstGeom prst="leftRightArrow">
              <a:avLst>
                <a:gd name="adj1" fmla="val 43750"/>
                <a:gd name="adj2" fmla="val 97166"/>
              </a:avLst>
            </a:prstGeom>
            <a:solidFill>
              <a:srgbClr val="333399"/>
            </a:solidFill>
            <a:ln w="38100">
              <a:solidFill>
                <a:srgbClr val="333399"/>
              </a:solidFill>
              <a:miter lim="800000"/>
              <a:headEnd/>
              <a:tailEnd/>
            </a:ln>
          </p:spPr>
          <p:txBody>
            <a:bodyPr wrap="none" anchor="ctr"/>
            <a:lstStyle/>
            <a:p>
              <a:pPr algn="ctr" eaLnBrk="0" hangingPunct="0"/>
              <a:endParaRPr lang="en-US"/>
            </a:p>
          </p:txBody>
        </p:sp>
        <p:sp>
          <p:nvSpPr>
            <p:cNvPr id="24" name="AutoShape 135"/>
            <p:cNvSpPr>
              <a:spLocks noChangeArrowheads="1"/>
            </p:cNvSpPr>
            <p:nvPr/>
          </p:nvSpPr>
          <p:spPr bwMode="auto">
            <a:xfrm>
              <a:off x="533400" y="5334000"/>
              <a:ext cx="5044901" cy="457200"/>
            </a:xfrm>
            <a:prstGeom prst="leftRightArrow">
              <a:avLst>
                <a:gd name="adj1" fmla="val 43750"/>
                <a:gd name="adj2" fmla="val 97167"/>
              </a:avLst>
            </a:prstGeom>
            <a:solidFill>
              <a:srgbClr val="800080"/>
            </a:solidFill>
            <a:ln w="38100">
              <a:solidFill>
                <a:srgbClr val="800080"/>
              </a:solidFill>
              <a:miter lim="800000"/>
              <a:headEnd/>
              <a:tailEnd/>
            </a:ln>
          </p:spPr>
          <p:txBody>
            <a:bodyPr wrap="none" anchor="ctr"/>
            <a:lstStyle/>
            <a:p>
              <a:pPr algn="ctr" eaLnBrk="0" hangingPunct="0"/>
              <a:endParaRPr lang="en-US"/>
            </a:p>
          </p:txBody>
        </p:sp>
        <p:sp>
          <p:nvSpPr>
            <p:cNvPr id="25" name="Text Box 139"/>
            <p:cNvSpPr txBox="1">
              <a:spLocks noChangeArrowheads="1"/>
            </p:cNvSpPr>
            <p:nvPr/>
          </p:nvSpPr>
          <p:spPr bwMode="auto">
            <a:xfrm>
              <a:off x="1373151" y="4572526"/>
              <a:ext cx="825570" cy="448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1200" b="1" dirty="0"/>
                <a:t>CPU</a:t>
              </a:r>
              <a:endParaRPr lang="en-US" sz="1200" dirty="0"/>
            </a:p>
          </p:txBody>
        </p:sp>
        <p:sp>
          <p:nvSpPr>
            <p:cNvPr id="26" name="Text Box 140"/>
            <p:cNvSpPr txBox="1">
              <a:spLocks noChangeArrowheads="1"/>
            </p:cNvSpPr>
            <p:nvPr/>
          </p:nvSpPr>
          <p:spPr bwMode="auto">
            <a:xfrm>
              <a:off x="988225" y="7183166"/>
              <a:ext cx="1740178" cy="448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1200" b="1" dirty="0"/>
                <a:t>I/O Interface</a:t>
              </a:r>
              <a:endParaRPr lang="en-US" sz="1200" dirty="0"/>
            </a:p>
          </p:txBody>
        </p:sp>
        <p:sp>
          <p:nvSpPr>
            <p:cNvPr id="27" name="Text Box 141"/>
            <p:cNvSpPr txBox="1">
              <a:spLocks noChangeArrowheads="1"/>
            </p:cNvSpPr>
            <p:nvPr/>
          </p:nvSpPr>
          <p:spPr bwMode="auto">
            <a:xfrm>
              <a:off x="3676225" y="7183165"/>
              <a:ext cx="1255178" cy="448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1200" b="1" dirty="0"/>
                <a:t>Memory</a:t>
              </a:r>
              <a:endParaRPr lang="en-US" sz="1200" dirty="0"/>
            </a:p>
          </p:txBody>
        </p:sp>
        <p:sp>
          <p:nvSpPr>
            <p:cNvPr id="28" name="Text Box 142"/>
            <p:cNvSpPr txBox="1">
              <a:spLocks noChangeArrowheads="1"/>
            </p:cNvSpPr>
            <p:nvPr/>
          </p:nvSpPr>
          <p:spPr bwMode="auto">
            <a:xfrm>
              <a:off x="2663833" y="5033398"/>
              <a:ext cx="1296812" cy="448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1200" b="1" dirty="0"/>
                <a:t>Address</a:t>
              </a:r>
              <a:endParaRPr lang="en-US" sz="1200" dirty="0"/>
            </a:p>
          </p:txBody>
        </p:sp>
        <p:sp>
          <p:nvSpPr>
            <p:cNvPr id="29" name="Text Box 143"/>
            <p:cNvSpPr txBox="1">
              <a:spLocks noChangeArrowheads="1"/>
            </p:cNvSpPr>
            <p:nvPr/>
          </p:nvSpPr>
          <p:spPr bwMode="auto">
            <a:xfrm>
              <a:off x="2722734" y="5566797"/>
              <a:ext cx="839570" cy="448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1200" b="1" dirty="0"/>
                <a:t>Data</a:t>
              </a:r>
              <a:endParaRPr lang="en-US" sz="1200" dirty="0"/>
            </a:p>
          </p:txBody>
        </p:sp>
        <p:sp>
          <p:nvSpPr>
            <p:cNvPr id="30" name="Text Box 144"/>
            <p:cNvSpPr txBox="1">
              <a:spLocks noChangeArrowheads="1"/>
            </p:cNvSpPr>
            <p:nvPr/>
          </p:nvSpPr>
          <p:spPr bwMode="auto">
            <a:xfrm>
              <a:off x="2708878" y="6092698"/>
              <a:ext cx="1185424" cy="448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1200" b="1" dirty="0"/>
                <a:t>Control</a:t>
              </a:r>
              <a:endParaRPr lang="en-US" sz="1200" dirty="0"/>
            </a:p>
          </p:txBody>
        </p:sp>
        <p:sp>
          <p:nvSpPr>
            <p:cNvPr id="31" name="Line 146"/>
            <p:cNvSpPr>
              <a:spLocks noChangeShapeType="1"/>
            </p:cNvSpPr>
            <p:nvPr/>
          </p:nvSpPr>
          <p:spPr bwMode="auto">
            <a:xfrm>
              <a:off x="5683700" y="5410200"/>
              <a:ext cx="152400" cy="685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2" name="Line 147"/>
            <p:cNvSpPr>
              <a:spLocks noChangeShapeType="1"/>
            </p:cNvSpPr>
            <p:nvPr/>
          </p:nvSpPr>
          <p:spPr bwMode="auto">
            <a:xfrm flipV="1">
              <a:off x="5683700" y="6096000"/>
              <a:ext cx="152400" cy="6096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3" name="Text Box 149"/>
            <p:cNvSpPr txBox="1">
              <a:spLocks noChangeArrowheads="1"/>
            </p:cNvSpPr>
            <p:nvPr/>
          </p:nvSpPr>
          <p:spPr bwMode="auto">
            <a:xfrm rot="5412932">
              <a:off x="5065421" y="5914246"/>
              <a:ext cx="2003898" cy="4487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1200" b="1" dirty="0"/>
                <a:t>System Buses</a:t>
              </a:r>
              <a:endParaRPr lang="en-US" sz="1200" dirty="0"/>
            </a:p>
          </p:txBody>
        </p:sp>
        <p:sp>
          <p:nvSpPr>
            <p:cNvPr id="34" name="Text Box 150"/>
            <p:cNvSpPr txBox="1">
              <a:spLocks noChangeArrowheads="1"/>
            </p:cNvSpPr>
            <p:nvPr/>
          </p:nvSpPr>
          <p:spPr bwMode="auto">
            <a:xfrm>
              <a:off x="1241616" y="7749763"/>
              <a:ext cx="4308092" cy="448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1200" b="1" dirty="0"/>
                <a:t>Simplified Processor Architecture</a:t>
              </a:r>
              <a:endParaRPr lang="en-US" sz="1200" dirty="0"/>
            </a:p>
          </p:txBody>
        </p:sp>
        <p:sp>
          <p:nvSpPr>
            <p:cNvPr id="35" name="AutoShape 151"/>
            <p:cNvSpPr>
              <a:spLocks noChangeArrowheads="1"/>
            </p:cNvSpPr>
            <p:nvPr/>
          </p:nvSpPr>
          <p:spPr bwMode="auto">
            <a:xfrm>
              <a:off x="2133600" y="5029200"/>
              <a:ext cx="609600" cy="381000"/>
            </a:xfrm>
            <a:prstGeom prst="upDownArrow">
              <a:avLst>
                <a:gd name="adj1" fmla="val 50000"/>
                <a:gd name="adj2" fmla="val 38542"/>
              </a:avLst>
            </a:prstGeom>
            <a:solidFill>
              <a:srgbClr val="800080"/>
            </a:solidFill>
            <a:ln>
              <a:noFill/>
            </a:ln>
            <a:extLst>
              <a:ext uri="{91240B29-F687-4f45-9708-019B960494DF}">
                <a14:hiddenLine xmlns="" xmlns:a14="http://schemas.microsoft.com/office/drawing/2010/main" w="38100">
                  <a:solidFill>
                    <a:srgbClr val="000000"/>
                  </a:solidFill>
                  <a:miter lim="800000"/>
                  <a:headEnd/>
                  <a:tailEnd/>
                </a14:hiddenLine>
              </a:ext>
            </a:extLst>
          </p:spPr>
          <p:txBody>
            <a:bodyPr wrap="none" anchor="ctr"/>
            <a:lstStyle/>
            <a:p>
              <a:pPr algn="ctr" eaLnBrk="0" hangingPunct="0"/>
              <a:endParaRPr lang="en-US"/>
            </a:p>
          </p:txBody>
        </p:sp>
      </p:grpSp>
      <p:sp>
        <p:nvSpPr>
          <p:cNvPr id="36" name="Shape 154"/>
          <p:cNvSpPr txBox="1">
            <a:spLocks/>
          </p:cNvSpPr>
          <p:nvPr/>
        </p:nvSpPr>
        <p:spPr bwMode="auto">
          <a:xfrm>
            <a:off x="228600" y="894754"/>
            <a:ext cx="8227416" cy="130289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spAutoFit/>
          </a:bodyPr>
          <a:lstStyle>
            <a:defPPr marR="0" algn="l" rtl="0">
              <a:lnSpc>
                <a:spcPct val="100000"/>
              </a:lnSpc>
              <a:spcBef>
                <a:spcPts val="0"/>
              </a:spcBef>
              <a:spcAft>
                <a:spcPts val="0"/>
              </a:spcAft>
            </a:defPPr>
            <a:lvl1pPr marL="457200" indent="-381000" algn="l" rtl="0" eaLnBrk="0" fontAlgn="base" hangingPunct="0">
              <a:spcBef>
                <a:spcPts val="0"/>
              </a:spcBef>
              <a:spcAft>
                <a:spcPct val="0"/>
              </a:spcAft>
              <a:defRPr sz="1400">
                <a:solidFill>
                  <a:srgbClr val="000000"/>
                </a:solidFill>
                <a:latin typeface="Arial" charset="0"/>
                <a:ea typeface="ＭＳ Ｐゴシック" charset="0"/>
                <a:cs typeface="Arial" charset="0"/>
                <a:sym typeface="Arial" charset="0"/>
                <a:rtl val="0"/>
              </a:defRPr>
            </a:lvl1pPr>
            <a:lvl2pPr marL="914400" indent="-381000" algn="l" rtl="0" eaLnBrk="0" fontAlgn="base" hangingPunct="0">
              <a:spcBef>
                <a:spcPts val="0"/>
              </a:spcBef>
              <a:spcAft>
                <a:spcPct val="0"/>
              </a:spcAft>
              <a:defRPr sz="1400">
                <a:solidFill>
                  <a:srgbClr val="000000"/>
                </a:solidFill>
                <a:latin typeface="Arial" charset="0"/>
                <a:ea typeface="Arial" charset="0"/>
                <a:cs typeface="Arial" charset="0"/>
                <a:sym typeface="Arial" charset="0"/>
                <a:rtl val="0"/>
              </a:defRPr>
            </a:lvl2pPr>
            <a:lvl3pPr marL="1143000" indent="-228600" algn="l" rtl="0" eaLnBrk="0" fontAlgn="base" hangingPunct="0">
              <a:spcBef>
                <a:spcPts val="0"/>
              </a:spcBef>
              <a:spcAft>
                <a:spcPct val="0"/>
              </a:spcAft>
              <a:defRPr sz="1400">
                <a:solidFill>
                  <a:srgbClr val="000000"/>
                </a:solidFill>
                <a:latin typeface="Arial" charset="0"/>
                <a:ea typeface="Arial" charset="0"/>
                <a:cs typeface="Arial" charset="0"/>
                <a:sym typeface="Arial" charset="0"/>
                <a:rtl val="0"/>
              </a:defRPr>
            </a:lvl3pPr>
            <a:lvl4pPr marL="1600200" indent="-228600" algn="l" rtl="0" eaLnBrk="0" fontAlgn="base" hangingPunct="0">
              <a:spcBef>
                <a:spcPts val="0"/>
              </a:spcBef>
              <a:spcAft>
                <a:spcPct val="0"/>
              </a:spcAft>
              <a:defRPr sz="1400">
                <a:solidFill>
                  <a:srgbClr val="000000"/>
                </a:solidFill>
                <a:latin typeface="Arial" charset="0"/>
                <a:ea typeface="Arial" charset="0"/>
                <a:cs typeface="Arial" charset="0"/>
                <a:sym typeface="Arial" charset="0"/>
                <a:rtl val="0"/>
              </a:defRPr>
            </a:lvl4pPr>
            <a:lvl5pPr marL="2057400" indent="-228600" algn="l" rtl="0" eaLnBrk="0" fontAlgn="base" hangingPunct="0">
              <a:spcBef>
                <a:spcPts val="0"/>
              </a:spcBef>
              <a:spcAft>
                <a:spcPct val="0"/>
              </a:spcAft>
              <a:defRPr sz="1400">
                <a:solidFill>
                  <a:srgbClr val="000000"/>
                </a:solidFill>
                <a:latin typeface="Arial" charset="0"/>
                <a:ea typeface="Arial" charset="0"/>
                <a:cs typeface="Arial" charset="0"/>
                <a:sym typeface="Arial" charset="0"/>
                <a:rtl val="0"/>
              </a:defRPr>
            </a:lvl5pPr>
            <a:lvl6pPr marL="2514600" marR="0" indent="-228600" algn="l" rtl="0" eaLnBrk="0" fontAlgn="base" hangingPunct="0">
              <a:lnSpc>
                <a:spcPct val="100000"/>
              </a:lnSpc>
              <a:spcBef>
                <a:spcPct val="0"/>
              </a:spcBef>
              <a:spcAft>
                <a:spcPct val="0"/>
              </a:spcAft>
              <a:buNone/>
              <a:defRPr sz="1400" b="0" i="0" u="none" strike="noStrike" cap="none" baseline="0">
                <a:solidFill>
                  <a:srgbClr val="000000"/>
                </a:solidFill>
                <a:latin typeface="Arial" charset="0"/>
                <a:ea typeface="Arial" charset="0"/>
                <a:cs typeface="Arial" charset="0"/>
                <a:sym typeface="Arial" charset="0"/>
                <a:rtl val="0"/>
              </a:defRPr>
            </a:lvl6pPr>
            <a:lvl7pPr marL="2971800" marR="0" indent="-228600" algn="l" rtl="0" eaLnBrk="0" fontAlgn="base" hangingPunct="0">
              <a:lnSpc>
                <a:spcPct val="100000"/>
              </a:lnSpc>
              <a:spcBef>
                <a:spcPct val="0"/>
              </a:spcBef>
              <a:spcAft>
                <a:spcPct val="0"/>
              </a:spcAft>
              <a:buNone/>
              <a:defRPr sz="1400" b="0" i="0" u="none" strike="noStrike" cap="none" baseline="0">
                <a:solidFill>
                  <a:srgbClr val="000000"/>
                </a:solidFill>
                <a:latin typeface="Arial" charset="0"/>
                <a:ea typeface="Arial" charset="0"/>
                <a:cs typeface="Arial" charset="0"/>
                <a:sym typeface="Arial" charset="0"/>
                <a:rtl val="0"/>
              </a:defRPr>
            </a:lvl7pPr>
            <a:lvl8pPr marL="3429000" marR="0" indent="-228600" algn="l" rtl="0" eaLnBrk="0" fontAlgn="base" hangingPunct="0">
              <a:lnSpc>
                <a:spcPct val="100000"/>
              </a:lnSpc>
              <a:spcBef>
                <a:spcPct val="0"/>
              </a:spcBef>
              <a:spcAft>
                <a:spcPct val="0"/>
              </a:spcAft>
              <a:buNone/>
              <a:defRPr sz="1400" b="0" i="0" u="none" strike="noStrike" cap="none" baseline="0">
                <a:solidFill>
                  <a:srgbClr val="000000"/>
                </a:solidFill>
                <a:latin typeface="Arial" charset="0"/>
                <a:ea typeface="Arial" charset="0"/>
                <a:cs typeface="Arial" charset="0"/>
                <a:sym typeface="Arial" charset="0"/>
                <a:rtl val="0"/>
              </a:defRPr>
            </a:lvl8pPr>
            <a:lvl9pPr marL="3886200" marR="0" indent="-228600" algn="l" rtl="0" eaLnBrk="0" fontAlgn="base" hangingPunct="0">
              <a:lnSpc>
                <a:spcPct val="100000"/>
              </a:lnSpc>
              <a:spcBef>
                <a:spcPct val="0"/>
              </a:spcBef>
              <a:spcAft>
                <a:spcPct val="0"/>
              </a:spcAft>
              <a:buNone/>
              <a:defRPr sz="1400" b="0" i="0" u="none" strike="noStrike" cap="none" baseline="0">
                <a:solidFill>
                  <a:srgbClr val="000000"/>
                </a:solidFill>
                <a:latin typeface="Arial" charset="0"/>
                <a:ea typeface="Arial" charset="0"/>
                <a:cs typeface="Arial" charset="0"/>
                <a:sym typeface="Arial" charset="0"/>
                <a:rtl val="0"/>
              </a:defRPr>
            </a:lvl9pPr>
          </a:lstStyle>
          <a:p>
            <a:pPr eaLnBrk="1" hangingPunct="1">
              <a:spcBef>
                <a:spcPts val="400"/>
              </a:spcBef>
              <a:buClr>
                <a:srgbClr val="000000"/>
              </a:buClr>
              <a:buFont typeface="Arial" charset="0"/>
              <a:buChar char="●"/>
            </a:pPr>
            <a:r>
              <a:rPr lang="en-US" sz="1800" dirty="0"/>
              <a:t>Simple instruction execution loop</a:t>
            </a:r>
          </a:p>
          <a:p>
            <a:pPr lvl="1" eaLnBrk="1" hangingPunct="1">
              <a:spcBef>
                <a:spcPts val="400"/>
              </a:spcBef>
              <a:buClr>
                <a:srgbClr val="000000"/>
              </a:buClr>
              <a:buFont typeface="Courier New"/>
              <a:buChar char="o"/>
            </a:pPr>
            <a:r>
              <a:rPr lang="en-US" sz="1600" dirty="0"/>
              <a:t>use instruction register to </a:t>
            </a:r>
            <a:r>
              <a:rPr lang="en-US" sz="1600" dirty="0">
                <a:solidFill>
                  <a:srgbClr val="FF0000"/>
                </a:solidFill>
              </a:rPr>
              <a:t>fetch</a:t>
            </a:r>
            <a:r>
              <a:rPr lang="en-US" sz="1600" dirty="0"/>
              <a:t> instruction stored at that address in memory, </a:t>
            </a:r>
            <a:r>
              <a:rPr lang="en-US" sz="1600" dirty="0">
                <a:solidFill>
                  <a:srgbClr val="FF0000"/>
                </a:solidFill>
              </a:rPr>
              <a:t>increment </a:t>
            </a:r>
            <a:r>
              <a:rPr lang="en-US" sz="1600" dirty="0"/>
              <a:t>instruction counter, </a:t>
            </a:r>
            <a:r>
              <a:rPr lang="en-US" sz="1600" dirty="0">
                <a:solidFill>
                  <a:srgbClr val="FF0000"/>
                </a:solidFill>
              </a:rPr>
              <a:t>decode and execute </a:t>
            </a:r>
            <a:r>
              <a:rPr lang="en-US" sz="1600" dirty="0"/>
              <a:t>instruction</a:t>
            </a:r>
          </a:p>
          <a:p>
            <a:pPr lvl="1" eaLnBrk="1" hangingPunct="1">
              <a:spcBef>
                <a:spcPts val="400"/>
              </a:spcBef>
              <a:buClr>
                <a:srgbClr val="000000"/>
              </a:buClr>
              <a:buFont typeface="Courier New"/>
              <a:buChar char="o"/>
            </a:pPr>
            <a:r>
              <a:rPr lang="en-US" sz="1600" dirty="0"/>
              <a:t>instruction typically is &lt;op-code&gt; &lt;address&gt; </a:t>
            </a:r>
          </a:p>
        </p:txBody>
      </p:sp>
      <p:sp>
        <p:nvSpPr>
          <p:cNvPr id="4" name="Rectangle 3"/>
          <p:cNvSpPr/>
          <p:nvPr/>
        </p:nvSpPr>
        <p:spPr>
          <a:xfrm>
            <a:off x="384344" y="4473773"/>
            <a:ext cx="4721056" cy="307777"/>
          </a:xfrm>
          <a:prstGeom prst="rect">
            <a:avLst/>
          </a:prstGeom>
          <a:ln>
            <a:solidFill>
              <a:srgbClr val="FF0000"/>
            </a:solidFill>
          </a:ln>
        </p:spPr>
        <p:txBody>
          <a:bodyPr wrap="square">
            <a:spAutoFit/>
          </a:bodyPr>
          <a:lstStyle/>
          <a:p>
            <a:pPr marL="76200" indent="0" eaLnBrk="1" hangingPunct="1">
              <a:spcBef>
                <a:spcPts val="400"/>
              </a:spcBef>
              <a:buClr>
                <a:srgbClr val="000000"/>
              </a:buClr>
            </a:pPr>
            <a:r>
              <a:rPr lang="en-US" dirty="0"/>
              <a:t>CS15 Final Project Othello uses the minimax algorithm! </a:t>
            </a:r>
          </a:p>
        </p:txBody>
      </p:sp>
      <p:sp>
        <p:nvSpPr>
          <p:cNvPr id="38" name="Shape 154"/>
          <p:cNvSpPr txBox="1">
            <a:spLocks/>
          </p:cNvSpPr>
          <p:nvPr/>
        </p:nvSpPr>
        <p:spPr bwMode="auto">
          <a:xfrm>
            <a:off x="228600" y="2114550"/>
            <a:ext cx="4617149" cy="23288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spAutoFit/>
          </a:bodyPr>
          <a:lstStyle>
            <a:defPPr marR="0" algn="l" rtl="0">
              <a:lnSpc>
                <a:spcPct val="100000"/>
              </a:lnSpc>
              <a:spcBef>
                <a:spcPts val="0"/>
              </a:spcBef>
              <a:spcAft>
                <a:spcPts val="0"/>
              </a:spcAft>
            </a:defPPr>
            <a:lvl1pPr marL="457200" indent="-381000" algn="l" rtl="0" eaLnBrk="0" fontAlgn="base" hangingPunct="0">
              <a:spcBef>
                <a:spcPts val="0"/>
              </a:spcBef>
              <a:spcAft>
                <a:spcPct val="0"/>
              </a:spcAft>
              <a:defRPr sz="1400">
                <a:solidFill>
                  <a:srgbClr val="000000"/>
                </a:solidFill>
                <a:latin typeface="Arial" charset="0"/>
                <a:ea typeface="ＭＳ Ｐゴシック" charset="0"/>
                <a:cs typeface="Arial" charset="0"/>
                <a:sym typeface="Arial" charset="0"/>
                <a:rtl val="0"/>
              </a:defRPr>
            </a:lvl1pPr>
            <a:lvl2pPr marL="914400" indent="-381000" algn="l" rtl="0" eaLnBrk="0" fontAlgn="base" hangingPunct="0">
              <a:spcBef>
                <a:spcPts val="0"/>
              </a:spcBef>
              <a:spcAft>
                <a:spcPct val="0"/>
              </a:spcAft>
              <a:defRPr sz="1400">
                <a:solidFill>
                  <a:srgbClr val="000000"/>
                </a:solidFill>
                <a:latin typeface="Arial" charset="0"/>
                <a:ea typeface="Arial" charset="0"/>
                <a:cs typeface="Arial" charset="0"/>
                <a:sym typeface="Arial" charset="0"/>
                <a:rtl val="0"/>
              </a:defRPr>
            </a:lvl2pPr>
            <a:lvl3pPr marL="1143000" indent="-228600" algn="l" rtl="0" eaLnBrk="0" fontAlgn="base" hangingPunct="0">
              <a:spcBef>
                <a:spcPts val="0"/>
              </a:spcBef>
              <a:spcAft>
                <a:spcPct val="0"/>
              </a:spcAft>
              <a:defRPr sz="1400">
                <a:solidFill>
                  <a:srgbClr val="000000"/>
                </a:solidFill>
                <a:latin typeface="Arial" charset="0"/>
                <a:ea typeface="Arial" charset="0"/>
                <a:cs typeface="Arial" charset="0"/>
                <a:sym typeface="Arial" charset="0"/>
                <a:rtl val="0"/>
              </a:defRPr>
            </a:lvl3pPr>
            <a:lvl4pPr marL="1600200" indent="-228600" algn="l" rtl="0" eaLnBrk="0" fontAlgn="base" hangingPunct="0">
              <a:spcBef>
                <a:spcPts val="0"/>
              </a:spcBef>
              <a:spcAft>
                <a:spcPct val="0"/>
              </a:spcAft>
              <a:defRPr sz="1400">
                <a:solidFill>
                  <a:srgbClr val="000000"/>
                </a:solidFill>
                <a:latin typeface="Arial" charset="0"/>
                <a:ea typeface="Arial" charset="0"/>
                <a:cs typeface="Arial" charset="0"/>
                <a:sym typeface="Arial" charset="0"/>
                <a:rtl val="0"/>
              </a:defRPr>
            </a:lvl4pPr>
            <a:lvl5pPr marL="2057400" indent="-228600" algn="l" rtl="0" eaLnBrk="0" fontAlgn="base" hangingPunct="0">
              <a:spcBef>
                <a:spcPts val="0"/>
              </a:spcBef>
              <a:spcAft>
                <a:spcPct val="0"/>
              </a:spcAft>
              <a:defRPr sz="1400">
                <a:solidFill>
                  <a:srgbClr val="000000"/>
                </a:solidFill>
                <a:latin typeface="Arial" charset="0"/>
                <a:ea typeface="Arial" charset="0"/>
                <a:cs typeface="Arial" charset="0"/>
                <a:sym typeface="Arial" charset="0"/>
                <a:rtl val="0"/>
              </a:defRPr>
            </a:lvl5pPr>
            <a:lvl6pPr marL="2514600" marR="0" indent="-228600" algn="l" rtl="0" eaLnBrk="0" fontAlgn="base" hangingPunct="0">
              <a:lnSpc>
                <a:spcPct val="100000"/>
              </a:lnSpc>
              <a:spcBef>
                <a:spcPct val="0"/>
              </a:spcBef>
              <a:spcAft>
                <a:spcPct val="0"/>
              </a:spcAft>
              <a:buNone/>
              <a:defRPr sz="1400" b="0" i="0" u="none" strike="noStrike" cap="none" baseline="0">
                <a:solidFill>
                  <a:srgbClr val="000000"/>
                </a:solidFill>
                <a:latin typeface="Arial" charset="0"/>
                <a:ea typeface="Arial" charset="0"/>
                <a:cs typeface="Arial" charset="0"/>
                <a:sym typeface="Arial" charset="0"/>
                <a:rtl val="0"/>
              </a:defRPr>
            </a:lvl6pPr>
            <a:lvl7pPr marL="2971800" marR="0" indent="-228600" algn="l" rtl="0" eaLnBrk="0" fontAlgn="base" hangingPunct="0">
              <a:lnSpc>
                <a:spcPct val="100000"/>
              </a:lnSpc>
              <a:spcBef>
                <a:spcPct val="0"/>
              </a:spcBef>
              <a:spcAft>
                <a:spcPct val="0"/>
              </a:spcAft>
              <a:buNone/>
              <a:defRPr sz="1400" b="0" i="0" u="none" strike="noStrike" cap="none" baseline="0">
                <a:solidFill>
                  <a:srgbClr val="000000"/>
                </a:solidFill>
                <a:latin typeface="Arial" charset="0"/>
                <a:ea typeface="Arial" charset="0"/>
                <a:cs typeface="Arial" charset="0"/>
                <a:sym typeface="Arial" charset="0"/>
                <a:rtl val="0"/>
              </a:defRPr>
            </a:lvl7pPr>
            <a:lvl8pPr marL="3429000" marR="0" indent="-228600" algn="l" rtl="0" eaLnBrk="0" fontAlgn="base" hangingPunct="0">
              <a:lnSpc>
                <a:spcPct val="100000"/>
              </a:lnSpc>
              <a:spcBef>
                <a:spcPct val="0"/>
              </a:spcBef>
              <a:spcAft>
                <a:spcPct val="0"/>
              </a:spcAft>
              <a:buNone/>
              <a:defRPr sz="1400" b="0" i="0" u="none" strike="noStrike" cap="none" baseline="0">
                <a:solidFill>
                  <a:srgbClr val="000000"/>
                </a:solidFill>
                <a:latin typeface="Arial" charset="0"/>
                <a:ea typeface="Arial" charset="0"/>
                <a:cs typeface="Arial" charset="0"/>
                <a:sym typeface="Arial" charset="0"/>
                <a:rtl val="0"/>
              </a:defRPr>
            </a:lvl8pPr>
            <a:lvl9pPr marL="3886200" marR="0" indent="-228600" algn="l" rtl="0" eaLnBrk="0" fontAlgn="base" hangingPunct="0">
              <a:lnSpc>
                <a:spcPct val="100000"/>
              </a:lnSpc>
              <a:spcBef>
                <a:spcPct val="0"/>
              </a:spcBef>
              <a:spcAft>
                <a:spcPct val="0"/>
              </a:spcAft>
              <a:buNone/>
              <a:defRPr sz="1400" b="0" i="0" u="none" strike="noStrike" cap="none" baseline="0">
                <a:solidFill>
                  <a:srgbClr val="000000"/>
                </a:solidFill>
                <a:latin typeface="Arial" charset="0"/>
                <a:ea typeface="Arial" charset="0"/>
                <a:cs typeface="Arial" charset="0"/>
                <a:sym typeface="Arial" charset="0"/>
                <a:rtl val="0"/>
              </a:defRPr>
            </a:lvl9pPr>
          </a:lstStyle>
          <a:p>
            <a:pPr lvl="1" eaLnBrk="1" hangingPunct="1">
              <a:spcBef>
                <a:spcPts val="400"/>
              </a:spcBef>
              <a:buClr>
                <a:srgbClr val="000000"/>
              </a:buClr>
              <a:buFont typeface="Courier New"/>
              <a:buChar char="o"/>
            </a:pPr>
            <a:r>
              <a:rPr lang="en-US" sz="1600" dirty="0"/>
              <a:t>instruction may update memory – even modify stored program itself, e.g., for loops. Unsafe: now we use h/w looping w/ index registers</a:t>
            </a:r>
          </a:p>
          <a:p>
            <a:pPr eaLnBrk="1" hangingPunct="1">
              <a:spcBef>
                <a:spcPts val="400"/>
              </a:spcBef>
              <a:buClr>
                <a:srgbClr val="000000"/>
              </a:buClr>
              <a:buFont typeface="Arial" charset="0"/>
              <a:buChar char="●"/>
            </a:pPr>
            <a:r>
              <a:rPr lang="en-US" sz="1800" dirty="0"/>
              <a:t>von Neumann was a polymath: worked on atom and hydrogen bombs, co-invented “game theory”, computational biology, etc.</a:t>
            </a:r>
          </a:p>
        </p:txBody>
      </p:sp>
    </p:spTree>
    <p:extLst>
      <p:ext uri="{BB962C8B-B14F-4D97-AF65-F5344CB8AC3E}">
        <p14:creationId xmlns:p14="http://schemas.microsoft.com/office/powerpoint/2010/main" val="143086183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xEl>
                                              <p:pRg st="1" end="1"/>
                                            </p:txEl>
                                          </p:spTgt>
                                        </p:tgtEl>
                                        <p:attrNameLst>
                                          <p:attrName>style.visibility</p:attrName>
                                        </p:attrNameLst>
                                      </p:cBhvr>
                                      <p:to>
                                        <p:strVal val="visible"/>
                                      </p:to>
                                    </p:set>
                                    <p:animEffect transition="in" filter="fade">
                                      <p:cBhvr>
                                        <p:cTn id="15" dur="500"/>
                                        <p:tgtEl>
                                          <p:spTgt spid="3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xEl>
                                              <p:pRg st="2" end="2"/>
                                            </p:txEl>
                                          </p:spTgt>
                                        </p:tgtEl>
                                        <p:attrNameLst>
                                          <p:attrName>style.visibility</p:attrName>
                                        </p:attrNameLst>
                                      </p:cBhvr>
                                      <p:to>
                                        <p:strVal val="visible"/>
                                      </p:to>
                                    </p:set>
                                    <p:animEffect transition="in" filter="fade">
                                      <p:cBhvr>
                                        <p:cTn id="20" dur="500"/>
                                        <p:tgtEl>
                                          <p:spTgt spid="3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Effect transition="in" filter="fade">
                                      <p:cBhvr>
                                        <p:cTn id="25" dur="500"/>
                                        <p:tgtEl>
                                          <p:spTgt spid="3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8">
                                            <p:txEl>
                                              <p:pRg st="1" end="1"/>
                                            </p:txEl>
                                          </p:spTgt>
                                        </p:tgtEl>
                                        <p:attrNameLst>
                                          <p:attrName>style.visibility</p:attrName>
                                        </p:attrNameLst>
                                      </p:cBhvr>
                                      <p:to>
                                        <p:strVal val="visible"/>
                                      </p:to>
                                    </p:set>
                                    <p:animEffect transition="in" filter="fade">
                                      <p:cBhvr>
                                        <p:cTn id="30" dur="500"/>
                                        <p:tgtEl>
                                          <p:spTgt spid="3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53"/>
          <p:cNvSpPr txBox="1">
            <a:spLocks noGrp="1"/>
          </p:cNvSpPr>
          <p:nvPr>
            <p:ph type="title"/>
          </p:nvPr>
        </p:nvSpPr>
        <p:spPr>
          <a:xfrm>
            <a:off x="441752" y="237779"/>
            <a:ext cx="8702248" cy="646300"/>
          </a:xfrm>
        </p:spPr>
        <p:txBody>
          <a:bodyPr wrap="square">
            <a:spAutoFit/>
          </a:bodyPr>
          <a:lstStyle/>
          <a:p>
            <a:pPr eaLnBrk="1" hangingPunct="1">
              <a:spcBef>
                <a:spcPct val="0"/>
              </a:spcBef>
              <a:buClr>
                <a:srgbClr val="000000"/>
              </a:buClr>
            </a:pPr>
            <a:r>
              <a:rPr lang="en-US" sz="3000" b="1" dirty="0">
                <a:latin typeface="Arial" charset="0"/>
                <a:cs typeface="Arial" charset="0"/>
              </a:rPr>
              <a:t>Moore’s Law and the Shrinking Computer (1/2)</a:t>
            </a:r>
          </a:p>
        </p:txBody>
      </p:sp>
      <p:sp>
        <p:nvSpPr>
          <p:cNvPr id="154" name="Shape 154"/>
          <p:cNvSpPr txBox="1">
            <a:spLocks noGrp="1"/>
          </p:cNvSpPr>
          <p:nvPr>
            <p:ph type="body" idx="1"/>
          </p:nvPr>
        </p:nvSpPr>
        <p:spPr>
          <a:xfrm>
            <a:off x="284109" y="1047750"/>
            <a:ext cx="5334000" cy="3191613"/>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600" dirty="0">
                <a:solidFill>
                  <a:schemeClr val="tx1"/>
                </a:solidFill>
              </a:rPr>
              <a:t>Moore’s </a:t>
            </a:r>
            <a:r>
              <a:rPr lang="en-US" sz="1600" baseline="30000" dirty="0">
                <a:solidFill>
                  <a:schemeClr val="tx1"/>
                </a:solidFill>
              </a:rPr>
              <a:t>(1)</a:t>
            </a:r>
            <a:r>
              <a:rPr lang="en-US" sz="1600" dirty="0">
                <a:solidFill>
                  <a:schemeClr val="tx1"/>
                </a:solidFill>
              </a:rPr>
              <a:t> “Law”: an observation that over the history of computing hardware, number of transistors in a dense integrated circuit doubles approximately every two years</a:t>
            </a:r>
          </a:p>
          <a:p>
            <a:pPr lvl="1" eaLnBrk="1" hangingPunct="1">
              <a:spcBef>
                <a:spcPts val="400"/>
              </a:spcBef>
              <a:buClr>
                <a:srgbClr val="000000"/>
              </a:buClr>
              <a:buFont typeface="Courier New"/>
              <a:buChar char="o"/>
            </a:pPr>
            <a:r>
              <a:rPr lang="en-US" dirty="0">
                <a:solidFill>
                  <a:srgbClr val="FF0000"/>
                </a:solidFill>
              </a:rPr>
              <a:t>In &lt; 6 years it increases an order of magnitude!</a:t>
            </a:r>
          </a:p>
          <a:p>
            <a:pPr eaLnBrk="1" hangingPunct="1">
              <a:spcBef>
                <a:spcPts val="400"/>
              </a:spcBef>
              <a:buClr>
                <a:srgbClr val="000000"/>
              </a:buClr>
              <a:buFont typeface="Arial" charset="0"/>
              <a:buChar char="●"/>
            </a:pPr>
            <a:r>
              <a:rPr lang="en-US" sz="1600" dirty="0">
                <a:solidFill>
                  <a:schemeClr val="tx1"/>
                </a:solidFill>
              </a:rPr>
              <a:t>Smaller feature size, greater density means shorter paths, faster signal propagation in microprocessors</a:t>
            </a:r>
          </a:p>
          <a:p>
            <a:pPr>
              <a:spcBef>
                <a:spcPts val="400"/>
              </a:spcBef>
              <a:buClr>
                <a:srgbClr val="000000"/>
              </a:buClr>
              <a:buFont typeface="Arial" charset="0"/>
              <a:buChar char="●"/>
            </a:pPr>
            <a:r>
              <a:rPr lang="en-US" sz="1600" dirty="0"/>
              <a:t>We benefit not just from microminiaturization of the CPU but also from great electromechanical engineering of peripheral devices (e.g., disk controllers, disks – 40MB was a big disk in the 60s!) My graphics group’s dual Meta-4 mini had 32KB, 1MB disk, ran a complete time-sharing system</a:t>
            </a:r>
            <a:endParaRPr lang="en-US" sz="1800" dirty="0">
              <a:solidFill>
                <a:schemeClr val="tx1"/>
              </a:solidFill>
            </a:endParaRPr>
          </a:p>
        </p:txBody>
      </p:sp>
      <p:pic>
        <p:nvPicPr>
          <p:cNvPr id="8" name="Picture 7"/>
          <p:cNvPicPr>
            <a:picLocks noChangeAspect="1"/>
          </p:cNvPicPr>
          <p:nvPr/>
        </p:nvPicPr>
        <p:blipFill>
          <a:blip r:embed="rId3"/>
          <a:stretch>
            <a:fillRect/>
          </a:stretch>
        </p:blipFill>
        <p:spPr>
          <a:xfrm>
            <a:off x="5791200" y="1462457"/>
            <a:ext cx="2950108" cy="1981200"/>
          </a:xfrm>
          <a:prstGeom prst="rect">
            <a:avLst/>
          </a:prstGeom>
        </p:spPr>
      </p:pic>
      <p:sp>
        <p:nvSpPr>
          <p:cNvPr id="3" name="TextBox 2"/>
          <p:cNvSpPr txBox="1"/>
          <p:nvPr/>
        </p:nvSpPr>
        <p:spPr>
          <a:xfrm>
            <a:off x="317661" y="4476750"/>
            <a:ext cx="7334745" cy="246221"/>
          </a:xfrm>
          <a:prstGeom prst="rect">
            <a:avLst/>
          </a:prstGeom>
          <a:noFill/>
        </p:spPr>
        <p:txBody>
          <a:bodyPr wrap="square" rtlCol="0">
            <a:spAutoFit/>
          </a:bodyPr>
          <a:lstStyle/>
          <a:p>
            <a:r>
              <a:rPr lang="en-US" sz="1000" dirty="0"/>
              <a:t>(1) Gordon Moore was the co-founder of Intel and the co-inventor of the integrated circuit, which led to microprocessors, etc.</a:t>
            </a:r>
          </a:p>
        </p:txBody>
      </p:sp>
    </p:spTree>
    <p:extLst>
      <p:ext uri="{BB962C8B-B14F-4D97-AF65-F5344CB8AC3E}">
        <p14:creationId xmlns:p14="http://schemas.microsoft.com/office/powerpoint/2010/main" val="240394980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4">
                                            <p:txEl>
                                              <p:pRg st="1" end="1"/>
                                            </p:txEl>
                                          </p:spTgt>
                                        </p:tgtEl>
                                        <p:attrNameLst>
                                          <p:attrName>style.visibility</p:attrName>
                                        </p:attrNameLst>
                                      </p:cBhvr>
                                      <p:to>
                                        <p:strVal val="visible"/>
                                      </p:to>
                                    </p:set>
                                    <p:animEffect transition="in" filter="fade">
                                      <p:cBhvr>
                                        <p:cTn id="18" dur="500"/>
                                        <p:tgtEl>
                                          <p:spTgt spid="15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4">
                                            <p:txEl>
                                              <p:pRg st="2" end="2"/>
                                            </p:txEl>
                                          </p:spTgt>
                                        </p:tgtEl>
                                        <p:attrNameLst>
                                          <p:attrName>style.visibility</p:attrName>
                                        </p:attrNameLst>
                                      </p:cBhvr>
                                      <p:to>
                                        <p:strVal val="visible"/>
                                      </p:to>
                                    </p:set>
                                    <p:animEffect transition="in" filter="fade">
                                      <p:cBhvr>
                                        <p:cTn id="23" dur="500"/>
                                        <p:tgtEl>
                                          <p:spTgt spid="15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4">
                                            <p:txEl>
                                              <p:pRg st="3" end="3"/>
                                            </p:txEl>
                                          </p:spTgt>
                                        </p:tgtEl>
                                        <p:attrNameLst>
                                          <p:attrName>style.visibility</p:attrName>
                                        </p:attrNameLst>
                                      </p:cBhvr>
                                      <p:to>
                                        <p:strVal val="visible"/>
                                      </p:to>
                                    </p:set>
                                    <p:animEffect transition="in" filter="fade">
                                      <p:cBhvr>
                                        <p:cTn id="28" dur="500"/>
                                        <p:tgtEl>
                                          <p:spTgt spid="1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8FCC3-A689-7C47-9771-B3858CE745DF}"/>
              </a:ext>
            </a:extLst>
          </p:cNvPr>
          <p:cNvSpPr>
            <a:spLocks noGrp="1"/>
          </p:cNvSpPr>
          <p:nvPr>
            <p:ph type="title"/>
          </p:nvPr>
        </p:nvSpPr>
        <p:spPr>
          <a:xfrm>
            <a:off x="381000" y="274637"/>
            <a:ext cx="7886700" cy="993775"/>
          </a:xfrm>
        </p:spPr>
        <p:txBody>
          <a:bodyPr/>
          <a:lstStyle/>
          <a:p>
            <a:r>
              <a:rPr lang="en-US" b="1" dirty="0">
                <a:latin typeface="Arial" panose="020B0604020202020204" pitchFamily="34" charset="0"/>
                <a:cs typeface="Arial" panose="020B0604020202020204" pitchFamily="34" charset="0"/>
              </a:rPr>
              <a:t>IT in the News</a:t>
            </a:r>
          </a:p>
        </p:txBody>
      </p:sp>
      <p:sp>
        <p:nvSpPr>
          <p:cNvPr id="5" name="Content Placeholder 4">
            <a:extLst>
              <a:ext uri="{FF2B5EF4-FFF2-40B4-BE49-F238E27FC236}">
                <a16:creationId xmlns:a16="http://schemas.microsoft.com/office/drawing/2014/main" id="{B2A4F719-454C-DA44-97D5-3ADE07766C89}"/>
              </a:ext>
            </a:extLst>
          </p:cNvPr>
          <p:cNvSpPr>
            <a:spLocks noGrp="1"/>
          </p:cNvSpPr>
          <p:nvPr>
            <p:ph idx="1"/>
          </p:nvPr>
        </p:nvSpPr>
        <p:spPr>
          <a:xfrm>
            <a:off x="25790" y="1268412"/>
            <a:ext cx="5917809" cy="3741737"/>
          </a:xfrm>
        </p:spPr>
        <p:txBody>
          <a:bodyPr>
            <a:normAutofit fontScale="70000" lnSpcReduction="20000"/>
          </a:bodyPr>
          <a:lstStyle/>
          <a:p>
            <a:r>
              <a:rPr lang="en-US" dirty="0">
                <a:latin typeface="Arial" panose="020B0604020202020204" pitchFamily="34" charset="0"/>
                <a:cs typeface="Arial" panose="020B0604020202020204" pitchFamily="34" charset="0"/>
              </a:rPr>
              <a:t>Scientists have been developing AI technology to identify disease from images</a:t>
            </a:r>
          </a:p>
          <a:p>
            <a:pPr lvl="1">
              <a:buFont typeface="Courier New" panose="02070309020205020404" pitchFamily="49" charset="0"/>
              <a:buChar char="o"/>
            </a:pPr>
            <a:r>
              <a:rPr lang="en-US" dirty="0">
                <a:latin typeface="Arial" panose="020B0604020202020204" pitchFamily="34" charset="0"/>
                <a:cs typeface="Arial" panose="020B0604020202020204" pitchFamily="34" charset="0"/>
              </a:rPr>
              <a:t>X-Rays of the lungs, C.A.T. scans of the brain, etc.</a:t>
            </a:r>
          </a:p>
          <a:p>
            <a:r>
              <a:rPr lang="en-US" dirty="0">
                <a:latin typeface="Arial" panose="020B0604020202020204" pitchFamily="34" charset="0"/>
                <a:cs typeface="Arial" panose="020B0604020202020204" pitchFamily="34" charset="0"/>
              </a:rPr>
              <a:t>Goal to improve the efficiency and cost of the health care system</a:t>
            </a:r>
          </a:p>
          <a:p>
            <a:r>
              <a:rPr lang="en-US" dirty="0">
                <a:latin typeface="Arial" panose="020B0604020202020204" pitchFamily="34" charset="0"/>
                <a:cs typeface="Arial" panose="020B0604020202020204" pitchFamily="34" charset="0"/>
              </a:rPr>
              <a:t>However, fear that hospitals and insurance companies can use adversarial attacks to maximize profits</a:t>
            </a:r>
          </a:p>
          <a:p>
            <a:pPr lvl="1">
              <a:buFont typeface="Courier New" panose="02070309020205020404" pitchFamily="49" charset="0"/>
              <a:buChar char="o"/>
            </a:pPr>
            <a:r>
              <a:rPr lang="en-US" dirty="0">
                <a:latin typeface="Arial" panose="020B0604020202020204" pitchFamily="34" charset="0"/>
                <a:cs typeface="Arial" panose="020B0604020202020204" pitchFamily="34" charset="0"/>
              </a:rPr>
              <a:t>Changing small numbers of pixels can trick the AI into a misdiagnosis </a:t>
            </a:r>
          </a:p>
          <a:p>
            <a:pPr lvl="1">
              <a:buFont typeface="Courier New" panose="02070309020205020404" pitchFamily="49" charset="0"/>
              <a:buChar char="o"/>
            </a:pPr>
            <a:r>
              <a:rPr lang="en-US" dirty="0">
                <a:latin typeface="Arial" panose="020B0604020202020204" pitchFamily="34" charset="0"/>
                <a:cs typeface="Arial" panose="020B0604020202020204" pitchFamily="34" charset="0"/>
              </a:rPr>
              <a:t>Insurers can learn the algorithms, use them for profit</a:t>
            </a:r>
          </a:p>
          <a:p>
            <a:pPr marL="457200" lvl="1" indent="0">
              <a:buNone/>
            </a:pPr>
            <a:endParaRPr lang="en-US" sz="1700" dirty="0">
              <a:latin typeface="Arial" panose="020B0604020202020204" pitchFamily="34" charset="0"/>
              <a:cs typeface="Arial" panose="020B0604020202020204" pitchFamily="34" charset="0"/>
            </a:endParaRPr>
          </a:p>
          <a:p>
            <a:pPr marL="0" indent="0">
              <a:buNone/>
            </a:pPr>
            <a:r>
              <a:rPr lang="en-US" sz="1700" dirty="0">
                <a:latin typeface="Arial" panose="020B0604020202020204" pitchFamily="34" charset="0"/>
                <a:cs typeface="Arial" panose="020B0604020202020204" pitchFamily="34" charset="0"/>
              </a:rPr>
              <a:t>Source: </a:t>
            </a:r>
            <a:r>
              <a:rPr lang="en-US" sz="1700" dirty="0">
                <a:solidFill>
                  <a:srgbClr val="0000FF"/>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https://www.nytimes.com/2019/03/21/science/health-medicine-artificial-intelligence.html?action=click&amp;module=MoreInSection&amp;pgtype=Article&amp;region=Footer&amp;contentCollection=Asia</a:t>
            </a:r>
            <a:endParaRPr lang="en-US" sz="1700" dirty="0">
              <a:solidFill>
                <a:srgbClr val="0000FF"/>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4" name="Content Placeholder 13">
            <a:extLst>
              <a:ext uri="{FF2B5EF4-FFF2-40B4-BE49-F238E27FC236}">
                <a16:creationId xmlns:a16="http://schemas.microsoft.com/office/drawing/2014/main" id="{B8EBF305-8F08-D64B-B69B-38BB1F68BC9E}"/>
              </a:ext>
            </a:extLst>
          </p:cNvPr>
          <p:cNvPicPr>
            <a:picLocks noGrp="1" noChangeAspect="1"/>
          </p:cNvPicPr>
          <p:nvPr>
            <p:ph sz="half" idx="4294967295"/>
          </p:nvPr>
        </p:nvPicPr>
        <p:blipFill>
          <a:blip r:embed="rId3"/>
          <a:stretch>
            <a:fillRect/>
          </a:stretch>
        </p:blipFill>
        <p:spPr>
          <a:xfrm>
            <a:off x="5791200" y="1531325"/>
            <a:ext cx="3110132" cy="2080849"/>
          </a:xfrm>
          <a:prstGeom prst="rect">
            <a:avLst/>
          </a:prstGeom>
        </p:spPr>
      </p:pic>
    </p:spTree>
    <p:extLst>
      <p:ext uri="{BB962C8B-B14F-4D97-AF65-F5344CB8AC3E}">
        <p14:creationId xmlns:p14="http://schemas.microsoft.com/office/powerpoint/2010/main" val="1903160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865"/>
            <a:ext cx="8229600" cy="857250"/>
          </a:xfrm>
        </p:spPr>
        <p:txBody>
          <a:bodyPr>
            <a:normAutofit/>
          </a:bodyPr>
          <a:lstStyle/>
          <a:p>
            <a:r>
              <a:rPr lang="en-US" sz="3000" b="1" dirty="0">
                <a:latin typeface="Arial" charset="0"/>
                <a:ea typeface="Arial" charset="0"/>
                <a:cs typeface="Arial" charset="0"/>
              </a:rPr>
              <a:t>Mainframe Machine Room</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762"/>
          <a:stretch/>
        </p:blipFill>
        <p:spPr>
          <a:xfrm>
            <a:off x="0" y="819150"/>
            <a:ext cx="4553501" cy="3456000"/>
          </a:xfrm>
          <a:prstGeom prst="rect">
            <a:avLst/>
          </a:prstGeom>
        </p:spPr>
      </p:pic>
      <p:sp>
        <p:nvSpPr>
          <p:cNvPr id="5" name="TextBox 4"/>
          <p:cNvSpPr txBox="1"/>
          <p:nvPr/>
        </p:nvSpPr>
        <p:spPr>
          <a:xfrm>
            <a:off x="371750" y="4336614"/>
            <a:ext cx="3810000" cy="523220"/>
          </a:xfrm>
          <a:prstGeom prst="rect">
            <a:avLst/>
          </a:prstGeom>
          <a:noFill/>
          <a:ln>
            <a:noFill/>
          </a:ln>
        </p:spPr>
        <p:txBody>
          <a:bodyPr wrap="square" rtlCol="0">
            <a:spAutoFit/>
          </a:bodyPr>
          <a:lstStyle/>
          <a:p>
            <a:pPr algn="ctr"/>
            <a:r>
              <a:rPr lang="en-US" dirty="0"/>
              <a:t>IBM System 360 /65 with 2314 disk unit; 8x25MB = 200 Mbytes (late 1960’s)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195" y="819150"/>
            <a:ext cx="4609805" cy="3457354"/>
          </a:xfrm>
          <a:prstGeom prst="rect">
            <a:avLst/>
          </a:prstGeom>
        </p:spPr>
      </p:pic>
      <p:sp>
        <p:nvSpPr>
          <p:cNvPr id="7" name="TextBox 6"/>
          <p:cNvSpPr txBox="1"/>
          <p:nvPr/>
        </p:nvSpPr>
        <p:spPr>
          <a:xfrm>
            <a:off x="4934097" y="4338629"/>
            <a:ext cx="3810000" cy="523220"/>
          </a:xfrm>
          <a:prstGeom prst="rect">
            <a:avLst/>
          </a:prstGeom>
          <a:noFill/>
          <a:ln>
            <a:noFill/>
          </a:ln>
        </p:spPr>
        <p:txBody>
          <a:bodyPr wrap="square" rtlCol="0">
            <a:spAutoFit/>
          </a:bodyPr>
          <a:lstStyle/>
          <a:p>
            <a:pPr algn="ctr"/>
            <a:r>
              <a:rPr lang="en-US" dirty="0"/>
              <a:t>1100 x IBM 2316 29Mbyte disks in one 32 </a:t>
            </a:r>
            <a:r>
              <a:rPr lang="en-US" dirty="0" err="1"/>
              <a:t>Gbyte</a:t>
            </a:r>
            <a:r>
              <a:rPr lang="en-US" dirty="0"/>
              <a:t> microSD card</a:t>
            </a:r>
          </a:p>
        </p:txBody>
      </p:sp>
    </p:spTree>
    <p:extLst>
      <p:ext uri="{BB962C8B-B14F-4D97-AF65-F5344CB8AC3E}">
        <p14:creationId xmlns:p14="http://schemas.microsoft.com/office/powerpoint/2010/main" val="1642749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304801" y="831945"/>
            <a:ext cx="5943600" cy="4037998"/>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spcBef>
                <a:spcPts val="400"/>
              </a:spcBef>
              <a:buClr>
                <a:srgbClr val="000000"/>
              </a:buClr>
              <a:buFont typeface="Arial" charset="0"/>
              <a:buChar char="●"/>
            </a:pPr>
            <a:r>
              <a:rPr lang="en-US" sz="1600" dirty="0">
                <a:solidFill>
                  <a:schemeClr val="tx1"/>
                </a:solidFill>
              </a:rPr>
              <a:t>IBM z13 microprocessor (6-8 cores @5 </a:t>
            </a:r>
            <a:r>
              <a:rPr lang="en-US" sz="1600" dirty="0" err="1">
                <a:solidFill>
                  <a:schemeClr val="tx1"/>
                </a:solidFill>
              </a:rPr>
              <a:t>Ghz</a:t>
            </a:r>
            <a:r>
              <a:rPr lang="en-US" sz="1600" dirty="0">
                <a:solidFill>
                  <a:schemeClr val="tx1"/>
                </a:solidFill>
              </a:rPr>
              <a:t>) has about same computing power as </a:t>
            </a:r>
            <a:r>
              <a:rPr lang="en-US" sz="1600" dirty="0">
                <a:solidFill>
                  <a:srgbClr val="FF0000"/>
                </a:solidFill>
              </a:rPr>
              <a:t>5,000 football fields </a:t>
            </a:r>
            <a:r>
              <a:rPr lang="en-US" sz="1600" dirty="0">
                <a:solidFill>
                  <a:schemeClr val="tx1"/>
                </a:solidFill>
              </a:rPr>
              <a:t>worth of Brown’s IBM /360 mod 50s (.14MIPS) 50 years ago–mainframes still selling!</a:t>
            </a:r>
          </a:p>
          <a:p>
            <a:pPr>
              <a:spcBef>
                <a:spcPts val="400"/>
              </a:spcBef>
              <a:buClr>
                <a:srgbClr val="000000"/>
              </a:buClr>
              <a:buFont typeface="Arial" charset="0"/>
              <a:buChar char="●"/>
            </a:pPr>
            <a:r>
              <a:rPr lang="en-US" sz="1600" dirty="0">
                <a:hlinkClick r:id="rId3"/>
              </a:rPr>
              <a:t>A Look at Mainframe History as IBM System/360 Turns 50, COBOL Turns 55</a:t>
            </a:r>
            <a:endParaRPr lang="en-US" sz="1600" dirty="0">
              <a:solidFill>
                <a:schemeClr val="tx1"/>
              </a:solidFill>
            </a:endParaRPr>
          </a:p>
          <a:p>
            <a:pPr eaLnBrk="1" hangingPunct="1">
              <a:spcBef>
                <a:spcPts val="400"/>
              </a:spcBef>
              <a:buClr>
                <a:srgbClr val="000000"/>
              </a:buClr>
              <a:buFont typeface="Arial" charset="0"/>
              <a:buChar char="●"/>
            </a:pPr>
            <a:r>
              <a:rPr lang="en-US" sz="1600" dirty="0">
                <a:solidFill>
                  <a:schemeClr val="tx1"/>
                </a:solidFill>
              </a:rPr>
              <a:t>But are Silicon chips hitting a limit? Transistors with a single atom?                               </a:t>
            </a:r>
          </a:p>
          <a:p>
            <a:pPr eaLnBrk="1" hangingPunct="1">
              <a:spcBef>
                <a:spcPts val="400"/>
              </a:spcBef>
              <a:buClr>
                <a:srgbClr val="000000"/>
              </a:buClr>
              <a:buFont typeface="Arial" charset="0"/>
              <a:buChar char="●"/>
            </a:pPr>
            <a:r>
              <a:rPr lang="en-US" sz="1600" dirty="0">
                <a:solidFill>
                  <a:schemeClr val="tx1"/>
                </a:solidFill>
              </a:rPr>
              <a:t>What’s next: biological computers? Quantum computers?  </a:t>
            </a:r>
          </a:p>
          <a:p>
            <a:pPr lvl="1">
              <a:spcBef>
                <a:spcPts val="400"/>
              </a:spcBef>
              <a:buClr>
                <a:srgbClr val="000000"/>
              </a:buClr>
              <a:buFont typeface="Courier New" charset="0"/>
              <a:buChar char="o"/>
            </a:pPr>
            <a:r>
              <a:rPr lang="en-US" dirty="0">
                <a:solidFill>
                  <a:srgbClr val="FF0000"/>
                </a:solidFill>
              </a:rPr>
              <a:t>qubits</a:t>
            </a:r>
            <a:r>
              <a:rPr lang="en-US" dirty="0">
                <a:solidFill>
                  <a:schemeClr val="tx1"/>
                </a:solidFill>
              </a:rPr>
              <a:t> store multiple states (superposition, like fundamental and harmonics in sound), allowing parallel storage and computation–big engineering problem to make them (cryogenic)</a:t>
            </a:r>
          </a:p>
          <a:p>
            <a:pPr lvl="1">
              <a:spcBef>
                <a:spcPts val="400"/>
              </a:spcBef>
              <a:buClr>
                <a:srgbClr val="000000"/>
              </a:buClr>
              <a:buFont typeface="Courier New" charset="0"/>
              <a:buChar char="o"/>
            </a:pPr>
            <a:r>
              <a:rPr lang="en-US" dirty="0">
                <a:solidFill>
                  <a:schemeClr val="tx1"/>
                </a:solidFill>
              </a:rPr>
              <a:t>factorization for large N shown to be doable with quantum computers–would wreak havoc with </a:t>
            </a:r>
            <a:r>
              <a:rPr lang="en-US" dirty="0" err="1">
                <a:solidFill>
                  <a:schemeClr val="tx1"/>
                </a:solidFill>
              </a:rPr>
              <a:t>en</a:t>
            </a:r>
            <a:r>
              <a:rPr lang="en-US" dirty="0">
                <a:solidFill>
                  <a:schemeClr val="tx1"/>
                </a:solidFill>
              </a:rPr>
              <a:t>/decryption</a:t>
            </a:r>
          </a:p>
          <a:p>
            <a:pPr lvl="1">
              <a:spcBef>
                <a:spcPts val="400"/>
              </a:spcBef>
              <a:buClr>
                <a:srgbClr val="000000"/>
              </a:buClr>
              <a:buFont typeface="Courier New" charset="0"/>
              <a:buChar char="o"/>
            </a:pPr>
            <a:r>
              <a:rPr lang="en-US" dirty="0">
                <a:solidFill>
                  <a:schemeClr val="tx1"/>
                </a:solidFill>
              </a:rPr>
              <a:t>making a full QC, let alone a general purpose QC using non-semi-conductor solutions, still very much in </a:t>
            </a:r>
            <a:r>
              <a:rPr lang="en-US" dirty="0">
                <a:solidFill>
                  <a:srgbClr val="FF0000"/>
                </a:solidFill>
              </a:rPr>
              <a:t>research</a:t>
            </a:r>
            <a:r>
              <a:rPr lang="en-US" dirty="0">
                <a:solidFill>
                  <a:schemeClr val="tx1"/>
                </a:solidFill>
              </a:rPr>
              <a:t> stage</a:t>
            </a:r>
          </a:p>
        </p:txBody>
      </p:sp>
      <p:sp>
        <p:nvSpPr>
          <p:cNvPr id="5" name="Shape 153">
            <a:extLst>
              <a:ext uri="{FF2B5EF4-FFF2-40B4-BE49-F238E27FC236}">
                <a16:creationId xmlns:a16="http://schemas.microsoft.com/office/drawing/2014/main" id="{1958EAC1-8D9D-4BAE-93EF-78C5760A480C}"/>
              </a:ext>
            </a:extLst>
          </p:cNvPr>
          <p:cNvSpPr txBox="1">
            <a:spLocks/>
          </p:cNvSpPr>
          <p:nvPr/>
        </p:nvSpPr>
        <p:spPr>
          <a:xfrm>
            <a:off x="441752" y="283945"/>
            <a:ext cx="8702248" cy="600134"/>
          </a:xfrm>
          <a:prstGeom prst="rect">
            <a:avLst/>
          </a:prstGeom>
        </p:spPr>
        <p:txBody>
          <a:bodyPr vert="horz" wrap="square" lIns="91425" tIns="91425" rIns="91425" bIns="91425" rtlCol="0" anchor="b" anchorCtr="0">
            <a:sp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spcBef>
                <a:spcPct val="0"/>
              </a:spcBef>
              <a:buClr>
                <a:srgbClr val="000000"/>
              </a:buClr>
            </a:pPr>
            <a:r>
              <a:rPr lang="en-US" sz="3000" b="1" dirty="0">
                <a:latin typeface="Arial" charset="0"/>
                <a:cs typeface="Arial" charset="0"/>
              </a:rPr>
              <a:t>Moore’s Law and the Shrinking Computer (2/2)</a:t>
            </a:r>
          </a:p>
        </p:txBody>
      </p:sp>
      <p:pic>
        <p:nvPicPr>
          <p:cNvPr id="2" name="Picture 1"/>
          <p:cNvPicPr>
            <a:picLocks noChangeAspect="1"/>
          </p:cNvPicPr>
          <p:nvPr/>
        </p:nvPicPr>
        <p:blipFill rotWithShape="1">
          <a:blip r:embed="rId4"/>
          <a:srcRect l="5378" t="2086" r="13946" b="1"/>
          <a:stretch/>
        </p:blipFill>
        <p:spPr>
          <a:xfrm>
            <a:off x="6324600" y="1478245"/>
            <a:ext cx="2514601" cy="2433284"/>
          </a:xfrm>
          <a:prstGeom prst="rect">
            <a:avLst/>
          </a:prstGeom>
        </p:spPr>
      </p:pic>
    </p:spTree>
    <p:extLst>
      <p:ext uri="{BB962C8B-B14F-4D97-AF65-F5344CB8AC3E}">
        <p14:creationId xmlns:p14="http://schemas.microsoft.com/office/powerpoint/2010/main" val="181515632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4">
                                            <p:txEl>
                                              <p:pRg st="1" end="1"/>
                                            </p:txEl>
                                          </p:spTgt>
                                        </p:tgtEl>
                                        <p:attrNameLst>
                                          <p:attrName>style.visibility</p:attrName>
                                        </p:attrNameLst>
                                      </p:cBhvr>
                                      <p:to>
                                        <p:strVal val="visible"/>
                                      </p:to>
                                    </p:set>
                                    <p:animEffect transition="in" filter="fade">
                                      <p:cBhvr>
                                        <p:cTn id="15" dur="500"/>
                                        <p:tgtEl>
                                          <p:spTgt spid="15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4">
                                            <p:txEl>
                                              <p:pRg st="2" end="2"/>
                                            </p:txEl>
                                          </p:spTgt>
                                        </p:tgtEl>
                                        <p:attrNameLst>
                                          <p:attrName>style.visibility</p:attrName>
                                        </p:attrNameLst>
                                      </p:cBhvr>
                                      <p:to>
                                        <p:strVal val="visible"/>
                                      </p:to>
                                    </p:set>
                                    <p:animEffect transition="in" filter="fade">
                                      <p:cBhvr>
                                        <p:cTn id="20" dur="500"/>
                                        <p:tgtEl>
                                          <p:spTgt spid="15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4">
                                            <p:txEl>
                                              <p:pRg st="3" end="3"/>
                                            </p:txEl>
                                          </p:spTgt>
                                        </p:tgtEl>
                                        <p:attrNameLst>
                                          <p:attrName>style.visibility</p:attrName>
                                        </p:attrNameLst>
                                      </p:cBhvr>
                                      <p:to>
                                        <p:strVal val="visible"/>
                                      </p:to>
                                    </p:set>
                                    <p:animEffect transition="in" filter="fade">
                                      <p:cBhvr>
                                        <p:cTn id="25" dur="500"/>
                                        <p:tgtEl>
                                          <p:spTgt spid="15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4">
                                            <p:txEl>
                                              <p:pRg st="4" end="4"/>
                                            </p:txEl>
                                          </p:spTgt>
                                        </p:tgtEl>
                                        <p:attrNameLst>
                                          <p:attrName>style.visibility</p:attrName>
                                        </p:attrNameLst>
                                      </p:cBhvr>
                                      <p:to>
                                        <p:strVal val="visible"/>
                                      </p:to>
                                    </p:set>
                                    <p:animEffect transition="in" filter="fade">
                                      <p:cBhvr>
                                        <p:cTn id="30" dur="500"/>
                                        <p:tgtEl>
                                          <p:spTgt spid="15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4">
                                            <p:txEl>
                                              <p:pRg st="5" end="5"/>
                                            </p:txEl>
                                          </p:spTgt>
                                        </p:tgtEl>
                                        <p:attrNameLst>
                                          <p:attrName>style.visibility</p:attrName>
                                        </p:attrNameLst>
                                      </p:cBhvr>
                                      <p:to>
                                        <p:strVal val="visible"/>
                                      </p:to>
                                    </p:set>
                                    <p:animEffect transition="in" filter="fade">
                                      <p:cBhvr>
                                        <p:cTn id="35" dur="500"/>
                                        <p:tgtEl>
                                          <p:spTgt spid="15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4">
                                            <p:txEl>
                                              <p:pRg st="6" end="6"/>
                                            </p:txEl>
                                          </p:spTgt>
                                        </p:tgtEl>
                                        <p:attrNameLst>
                                          <p:attrName>style.visibility</p:attrName>
                                        </p:attrNameLst>
                                      </p:cBhvr>
                                      <p:to>
                                        <p:strVal val="visible"/>
                                      </p:to>
                                    </p:set>
                                    <p:animEffect transition="in" filter="fade">
                                      <p:cBhvr>
                                        <p:cTn id="40" dur="500"/>
                                        <p:tgtEl>
                                          <p:spTgt spid="1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114299" y="249561"/>
            <a:ext cx="9029701" cy="544734"/>
          </a:xfrm>
        </p:spPr>
        <p:txBody>
          <a:bodyPr wrap="square">
            <a:spAutoFit/>
          </a:bodyPr>
          <a:lstStyle/>
          <a:p>
            <a:pPr eaLnBrk="1" hangingPunct="1">
              <a:spcBef>
                <a:spcPct val="0"/>
              </a:spcBef>
              <a:buClr>
                <a:srgbClr val="000000"/>
              </a:buClr>
            </a:pPr>
            <a:r>
              <a:rPr lang="en-US" sz="2600" b="1" dirty="0">
                <a:latin typeface="Arial" charset="0"/>
                <a:cs typeface="Arial" charset="0"/>
              </a:rPr>
              <a:t>Computers get faster, but do they get more “powerful”? </a:t>
            </a:r>
          </a:p>
        </p:txBody>
      </p:sp>
      <p:sp>
        <p:nvSpPr>
          <p:cNvPr id="154" name="Shape 154"/>
          <p:cNvSpPr txBox="1">
            <a:spLocks noGrp="1"/>
          </p:cNvSpPr>
          <p:nvPr>
            <p:ph type="body" idx="1"/>
          </p:nvPr>
        </p:nvSpPr>
        <p:spPr>
          <a:xfrm>
            <a:off x="285748" y="794295"/>
            <a:ext cx="8686801" cy="3764077"/>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dirty="0">
                <a:solidFill>
                  <a:schemeClr val="tx1"/>
                </a:solidFill>
              </a:rPr>
              <a:t>Computer is the only </a:t>
            </a:r>
            <a:r>
              <a:rPr lang="en-US" sz="1800" dirty="0">
                <a:solidFill>
                  <a:srgbClr val="FF0000"/>
                </a:solidFill>
              </a:rPr>
              <a:t>Universal Machine!</a:t>
            </a:r>
          </a:p>
          <a:p>
            <a:pPr eaLnBrk="1" hangingPunct="1">
              <a:spcBef>
                <a:spcPts val="400"/>
              </a:spcBef>
              <a:buClr>
                <a:srgbClr val="000000"/>
              </a:buClr>
              <a:buFont typeface="Arial" charset="0"/>
              <a:buChar char="●"/>
            </a:pPr>
            <a:r>
              <a:rPr lang="en-US" sz="1800" dirty="0">
                <a:solidFill>
                  <a:schemeClr val="tx1"/>
                </a:solidFill>
              </a:rPr>
              <a:t>Yet theoretically only need 6 instructions for ANY algorithm! </a:t>
            </a:r>
          </a:p>
          <a:p>
            <a:pPr lvl="1" eaLnBrk="1" hangingPunct="1">
              <a:spcBef>
                <a:spcPts val="400"/>
              </a:spcBef>
              <a:buClr>
                <a:srgbClr val="000000"/>
              </a:buClr>
              <a:buFont typeface="Courier New"/>
              <a:buChar char="o"/>
            </a:pPr>
            <a:r>
              <a:rPr lang="en-US" sz="1600" dirty="0">
                <a:solidFill>
                  <a:srgbClr val="FF0000"/>
                </a:solidFill>
              </a:rPr>
              <a:t>load</a:t>
            </a:r>
            <a:r>
              <a:rPr lang="en-US" sz="1600" dirty="0">
                <a:solidFill>
                  <a:schemeClr val="tx1"/>
                </a:solidFill>
              </a:rPr>
              <a:t> accumulator (high-speed register) from memory address</a:t>
            </a:r>
          </a:p>
          <a:p>
            <a:pPr lvl="1" eaLnBrk="1" hangingPunct="1">
              <a:spcBef>
                <a:spcPts val="400"/>
              </a:spcBef>
              <a:buClr>
                <a:srgbClr val="000000"/>
              </a:buClr>
              <a:buFont typeface="Courier New"/>
              <a:buChar char="o"/>
            </a:pPr>
            <a:r>
              <a:rPr lang="en-US" sz="1600" dirty="0">
                <a:solidFill>
                  <a:srgbClr val="FF0000"/>
                </a:solidFill>
              </a:rPr>
              <a:t>store</a:t>
            </a:r>
            <a:r>
              <a:rPr lang="en-US" sz="1600" dirty="0">
                <a:solidFill>
                  <a:schemeClr val="tx1"/>
                </a:solidFill>
              </a:rPr>
              <a:t> accumulator to memory address</a:t>
            </a:r>
          </a:p>
          <a:p>
            <a:pPr lvl="1" eaLnBrk="1" hangingPunct="1">
              <a:spcBef>
                <a:spcPts val="400"/>
              </a:spcBef>
              <a:buClr>
                <a:srgbClr val="000000"/>
              </a:buClr>
              <a:buFont typeface="Courier New"/>
              <a:buChar char="o"/>
            </a:pPr>
            <a:r>
              <a:rPr lang="en-US" sz="1600" dirty="0">
                <a:solidFill>
                  <a:srgbClr val="FF0000"/>
                </a:solidFill>
              </a:rPr>
              <a:t>subtract</a:t>
            </a:r>
            <a:r>
              <a:rPr lang="en-US" sz="1600" dirty="0">
                <a:solidFill>
                  <a:schemeClr val="tx1"/>
                </a:solidFill>
              </a:rPr>
              <a:t> contents of memory address from accumulator, store result in accumulator</a:t>
            </a:r>
          </a:p>
          <a:p>
            <a:pPr lvl="1" eaLnBrk="1" hangingPunct="1">
              <a:spcBef>
                <a:spcPts val="400"/>
              </a:spcBef>
              <a:buClr>
                <a:srgbClr val="000000"/>
              </a:buClr>
              <a:buFont typeface="Courier New"/>
              <a:buChar char="o"/>
            </a:pPr>
            <a:r>
              <a:rPr lang="en-US" sz="1600" dirty="0">
                <a:solidFill>
                  <a:srgbClr val="FF0000"/>
                </a:solidFill>
              </a:rPr>
              <a:t>jump</a:t>
            </a:r>
            <a:r>
              <a:rPr lang="en-US" sz="1600" dirty="0">
                <a:solidFill>
                  <a:schemeClr val="tx1"/>
                </a:solidFill>
              </a:rPr>
              <a:t> to memory address (instruction) if accumulator &lt; 0 (“conditional jump”)</a:t>
            </a:r>
          </a:p>
          <a:p>
            <a:pPr lvl="1" eaLnBrk="1" hangingPunct="1">
              <a:spcBef>
                <a:spcPts val="400"/>
              </a:spcBef>
              <a:buClr>
                <a:srgbClr val="000000"/>
              </a:buClr>
              <a:buFont typeface="Courier New"/>
              <a:buChar char="o"/>
            </a:pPr>
            <a:r>
              <a:rPr lang="en-US" sz="1600" dirty="0">
                <a:solidFill>
                  <a:srgbClr val="FF0000"/>
                </a:solidFill>
              </a:rPr>
              <a:t>read</a:t>
            </a:r>
            <a:r>
              <a:rPr lang="en-US" sz="1600" dirty="0">
                <a:solidFill>
                  <a:schemeClr val="tx1"/>
                </a:solidFill>
              </a:rPr>
              <a:t> to accumulator from external input device</a:t>
            </a:r>
          </a:p>
          <a:p>
            <a:pPr lvl="1" eaLnBrk="1" hangingPunct="1">
              <a:spcBef>
                <a:spcPts val="400"/>
              </a:spcBef>
              <a:buClr>
                <a:srgbClr val="000000"/>
              </a:buClr>
              <a:buFont typeface="Courier New"/>
              <a:buChar char="o"/>
            </a:pPr>
            <a:r>
              <a:rPr lang="en-US" sz="1600" dirty="0">
                <a:solidFill>
                  <a:srgbClr val="FF0000"/>
                </a:solidFill>
              </a:rPr>
              <a:t>write</a:t>
            </a:r>
            <a:r>
              <a:rPr lang="en-US" sz="1600" dirty="0">
                <a:solidFill>
                  <a:schemeClr val="tx1"/>
                </a:solidFill>
              </a:rPr>
              <a:t> from accumulator to external output device</a:t>
            </a:r>
          </a:p>
          <a:p>
            <a:pPr eaLnBrk="1" hangingPunct="1">
              <a:spcBef>
                <a:spcPts val="400"/>
              </a:spcBef>
              <a:buClr>
                <a:srgbClr val="000000"/>
              </a:buClr>
              <a:buFont typeface="Arial" charset="0"/>
              <a:buChar char="●"/>
            </a:pPr>
            <a:r>
              <a:rPr lang="en-US" sz="1800" dirty="0"/>
              <a:t>You can build</a:t>
            </a:r>
          </a:p>
          <a:p>
            <a:pPr lvl="1" eaLnBrk="1" hangingPunct="1">
              <a:spcBef>
                <a:spcPts val="400"/>
              </a:spcBef>
              <a:buClr>
                <a:srgbClr val="000000"/>
              </a:buClr>
              <a:buFont typeface="Courier New"/>
              <a:buChar char="o"/>
            </a:pPr>
            <a:r>
              <a:rPr lang="en-US" sz="1600" dirty="0">
                <a:solidFill>
                  <a:srgbClr val="FF0000"/>
                </a:solidFill>
              </a:rPr>
              <a:t>add </a:t>
            </a:r>
            <a:r>
              <a:rPr lang="en-US" sz="1600" dirty="0"/>
              <a:t>by </a:t>
            </a:r>
            <a:r>
              <a:rPr lang="en-US" sz="1600" dirty="0">
                <a:solidFill>
                  <a:srgbClr val="FF0000"/>
                </a:solidFill>
              </a:rPr>
              <a:t>subtracting</a:t>
            </a:r>
            <a:r>
              <a:rPr lang="en-US" sz="1600" dirty="0"/>
              <a:t> negative numbers</a:t>
            </a:r>
          </a:p>
          <a:p>
            <a:pPr lvl="1" eaLnBrk="1" hangingPunct="1">
              <a:spcBef>
                <a:spcPts val="400"/>
              </a:spcBef>
              <a:buClr>
                <a:srgbClr val="000000"/>
              </a:buClr>
              <a:buFont typeface="Courier New"/>
              <a:buChar char="o"/>
            </a:pPr>
            <a:r>
              <a:rPr lang="en-US" sz="1600" dirty="0">
                <a:solidFill>
                  <a:srgbClr val="FF0000"/>
                </a:solidFill>
              </a:rPr>
              <a:t>divide</a:t>
            </a:r>
            <a:r>
              <a:rPr lang="en-US" sz="1600" dirty="0"/>
              <a:t> by repeated </a:t>
            </a:r>
            <a:r>
              <a:rPr lang="en-US" sz="1600" dirty="0">
                <a:solidFill>
                  <a:srgbClr val="FF0000"/>
                </a:solidFill>
              </a:rPr>
              <a:t>subtract</a:t>
            </a:r>
            <a:r>
              <a:rPr lang="en-US" sz="1600" dirty="0"/>
              <a:t>,</a:t>
            </a:r>
            <a:r>
              <a:rPr lang="en-US" sz="1600" dirty="0">
                <a:solidFill>
                  <a:srgbClr val="FF0000"/>
                </a:solidFill>
              </a:rPr>
              <a:t> multiply</a:t>
            </a:r>
            <a:r>
              <a:rPr lang="en-US" sz="1600" dirty="0"/>
              <a:t> by repeated </a:t>
            </a:r>
            <a:r>
              <a:rPr lang="en-US" sz="1600" dirty="0">
                <a:solidFill>
                  <a:srgbClr val="FF0000"/>
                </a:solidFill>
              </a:rPr>
              <a:t>add</a:t>
            </a:r>
          </a:p>
          <a:p>
            <a:pPr lvl="1" eaLnBrk="1" hangingPunct="1">
              <a:spcBef>
                <a:spcPts val="400"/>
              </a:spcBef>
              <a:buClr>
                <a:srgbClr val="000000"/>
              </a:buClr>
              <a:buFont typeface="Courier New"/>
              <a:buChar char="o"/>
            </a:pPr>
            <a:r>
              <a:rPr lang="en-US" sz="1600" dirty="0">
                <a:solidFill>
                  <a:srgbClr val="FF0000"/>
                </a:solidFill>
              </a:rPr>
              <a:t>if-then-else </a:t>
            </a:r>
            <a:r>
              <a:rPr lang="en-US" sz="1600" dirty="0"/>
              <a:t>and</a:t>
            </a:r>
            <a:r>
              <a:rPr lang="en-US" sz="1600" dirty="0">
                <a:solidFill>
                  <a:srgbClr val="FF0000"/>
                </a:solidFill>
              </a:rPr>
              <a:t> loops </a:t>
            </a:r>
            <a:r>
              <a:rPr lang="en-US" sz="1600" dirty="0"/>
              <a:t>with</a:t>
            </a:r>
            <a:r>
              <a:rPr lang="en-US" sz="1600" dirty="0">
                <a:solidFill>
                  <a:srgbClr val="FF0000"/>
                </a:solidFill>
              </a:rPr>
              <a:t> conditional jump</a:t>
            </a:r>
          </a:p>
          <a:p>
            <a:pPr lvl="1" eaLnBrk="1" hangingPunct="1">
              <a:spcBef>
                <a:spcPts val="400"/>
              </a:spcBef>
              <a:buClr>
                <a:srgbClr val="000000"/>
              </a:buClr>
              <a:buFont typeface="Courier New"/>
              <a:buChar char="o"/>
            </a:pPr>
            <a:r>
              <a:rPr lang="en-US" sz="1600" dirty="0">
                <a:solidFill>
                  <a:srgbClr val="FF0000"/>
                </a:solidFill>
              </a:rPr>
              <a:t>output</a:t>
            </a:r>
            <a:r>
              <a:rPr lang="en-US" sz="1600" dirty="0"/>
              <a:t> to printer by </a:t>
            </a:r>
            <a:r>
              <a:rPr lang="en-US" sz="1600" dirty="0">
                <a:solidFill>
                  <a:srgbClr val="FF0000"/>
                </a:solidFill>
              </a:rPr>
              <a:t>write</a:t>
            </a:r>
            <a:r>
              <a:rPr lang="en-US" sz="1600" dirty="0"/>
              <a:t> into special memory location</a:t>
            </a:r>
          </a:p>
        </p:txBody>
      </p:sp>
    </p:spTree>
    <p:extLst>
      <p:ext uri="{BB962C8B-B14F-4D97-AF65-F5344CB8AC3E}">
        <p14:creationId xmlns:p14="http://schemas.microsoft.com/office/powerpoint/2010/main" val="381214414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4">
                                            <p:txEl>
                                              <p:pRg st="2" end="2"/>
                                            </p:txEl>
                                          </p:spTgt>
                                        </p:tgtEl>
                                        <p:attrNameLst>
                                          <p:attrName>style.visibility</p:attrName>
                                        </p:attrNameLst>
                                      </p:cBhvr>
                                      <p:to>
                                        <p:strVal val="visible"/>
                                      </p:to>
                                    </p:set>
                                    <p:animEffect transition="in" filter="fade">
                                      <p:cBhvr>
                                        <p:cTn id="15" dur="500"/>
                                        <p:tgtEl>
                                          <p:spTgt spid="15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4">
                                            <p:txEl>
                                              <p:pRg st="3" end="3"/>
                                            </p:txEl>
                                          </p:spTgt>
                                        </p:tgtEl>
                                        <p:attrNameLst>
                                          <p:attrName>style.visibility</p:attrName>
                                        </p:attrNameLst>
                                      </p:cBhvr>
                                      <p:to>
                                        <p:strVal val="visible"/>
                                      </p:to>
                                    </p:set>
                                    <p:animEffect transition="in" filter="fade">
                                      <p:cBhvr>
                                        <p:cTn id="18" dur="500"/>
                                        <p:tgtEl>
                                          <p:spTgt spid="15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4">
                                            <p:txEl>
                                              <p:pRg st="4" end="4"/>
                                            </p:txEl>
                                          </p:spTgt>
                                        </p:tgtEl>
                                        <p:attrNameLst>
                                          <p:attrName>style.visibility</p:attrName>
                                        </p:attrNameLst>
                                      </p:cBhvr>
                                      <p:to>
                                        <p:strVal val="visible"/>
                                      </p:to>
                                    </p:set>
                                    <p:animEffect transition="in" filter="fade">
                                      <p:cBhvr>
                                        <p:cTn id="21" dur="500"/>
                                        <p:tgtEl>
                                          <p:spTgt spid="15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4">
                                            <p:txEl>
                                              <p:pRg st="5" end="5"/>
                                            </p:txEl>
                                          </p:spTgt>
                                        </p:tgtEl>
                                        <p:attrNameLst>
                                          <p:attrName>style.visibility</p:attrName>
                                        </p:attrNameLst>
                                      </p:cBhvr>
                                      <p:to>
                                        <p:strVal val="visible"/>
                                      </p:to>
                                    </p:set>
                                    <p:animEffect transition="in" filter="fade">
                                      <p:cBhvr>
                                        <p:cTn id="24" dur="500"/>
                                        <p:tgtEl>
                                          <p:spTgt spid="15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4">
                                            <p:txEl>
                                              <p:pRg st="6" end="6"/>
                                            </p:txEl>
                                          </p:spTgt>
                                        </p:tgtEl>
                                        <p:attrNameLst>
                                          <p:attrName>style.visibility</p:attrName>
                                        </p:attrNameLst>
                                      </p:cBhvr>
                                      <p:to>
                                        <p:strVal val="visible"/>
                                      </p:to>
                                    </p:set>
                                    <p:animEffect transition="in" filter="fade">
                                      <p:cBhvr>
                                        <p:cTn id="27" dur="500"/>
                                        <p:tgtEl>
                                          <p:spTgt spid="15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4">
                                            <p:txEl>
                                              <p:pRg st="7" end="7"/>
                                            </p:txEl>
                                          </p:spTgt>
                                        </p:tgtEl>
                                        <p:attrNameLst>
                                          <p:attrName>style.visibility</p:attrName>
                                        </p:attrNameLst>
                                      </p:cBhvr>
                                      <p:to>
                                        <p:strVal val="visible"/>
                                      </p:to>
                                    </p:set>
                                    <p:animEffect transition="in" filter="fade">
                                      <p:cBhvr>
                                        <p:cTn id="30" dur="500"/>
                                        <p:tgtEl>
                                          <p:spTgt spid="15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4">
                                            <p:txEl>
                                              <p:pRg st="8" end="8"/>
                                            </p:txEl>
                                          </p:spTgt>
                                        </p:tgtEl>
                                        <p:attrNameLst>
                                          <p:attrName>style.visibility</p:attrName>
                                        </p:attrNameLst>
                                      </p:cBhvr>
                                      <p:to>
                                        <p:strVal val="visible"/>
                                      </p:to>
                                    </p:set>
                                    <p:animEffect transition="in" filter="fade">
                                      <p:cBhvr>
                                        <p:cTn id="35" dur="500"/>
                                        <p:tgtEl>
                                          <p:spTgt spid="15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4">
                                            <p:txEl>
                                              <p:pRg st="9" end="9"/>
                                            </p:txEl>
                                          </p:spTgt>
                                        </p:tgtEl>
                                        <p:attrNameLst>
                                          <p:attrName>style.visibility</p:attrName>
                                        </p:attrNameLst>
                                      </p:cBhvr>
                                      <p:to>
                                        <p:strVal val="visible"/>
                                      </p:to>
                                    </p:set>
                                    <p:animEffect transition="in" filter="fade">
                                      <p:cBhvr>
                                        <p:cTn id="38" dur="500"/>
                                        <p:tgtEl>
                                          <p:spTgt spid="154">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4">
                                            <p:txEl>
                                              <p:pRg st="10" end="10"/>
                                            </p:txEl>
                                          </p:spTgt>
                                        </p:tgtEl>
                                        <p:attrNameLst>
                                          <p:attrName>style.visibility</p:attrName>
                                        </p:attrNameLst>
                                      </p:cBhvr>
                                      <p:to>
                                        <p:strVal val="visible"/>
                                      </p:to>
                                    </p:set>
                                    <p:animEffect transition="in" filter="fade">
                                      <p:cBhvr>
                                        <p:cTn id="41" dur="500"/>
                                        <p:tgtEl>
                                          <p:spTgt spid="154">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4">
                                            <p:txEl>
                                              <p:pRg st="11" end="11"/>
                                            </p:txEl>
                                          </p:spTgt>
                                        </p:tgtEl>
                                        <p:attrNameLst>
                                          <p:attrName>style.visibility</p:attrName>
                                        </p:attrNameLst>
                                      </p:cBhvr>
                                      <p:to>
                                        <p:strVal val="visible"/>
                                      </p:to>
                                    </p:set>
                                    <p:animEffect transition="in" filter="fade">
                                      <p:cBhvr>
                                        <p:cTn id="44" dur="500"/>
                                        <p:tgtEl>
                                          <p:spTgt spid="154">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4">
                                            <p:txEl>
                                              <p:pRg st="12" end="12"/>
                                            </p:txEl>
                                          </p:spTgt>
                                        </p:tgtEl>
                                        <p:attrNameLst>
                                          <p:attrName>style.visibility</p:attrName>
                                        </p:attrNameLst>
                                      </p:cBhvr>
                                      <p:to>
                                        <p:strVal val="visible"/>
                                      </p:to>
                                    </p:set>
                                    <p:animEffect transition="in" filter="fade">
                                      <p:cBhvr>
                                        <p:cTn id="47" dur="500"/>
                                        <p:tgtEl>
                                          <p:spTgt spid="15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340817" y="103316"/>
            <a:ext cx="8623300" cy="600134"/>
          </a:xfrm>
        </p:spPr>
        <p:txBody>
          <a:bodyPr>
            <a:spAutoFit/>
          </a:bodyPr>
          <a:lstStyle/>
          <a:p>
            <a:pPr eaLnBrk="1" hangingPunct="1">
              <a:spcBef>
                <a:spcPct val="0"/>
              </a:spcBef>
              <a:buClr>
                <a:srgbClr val="000000"/>
              </a:buClr>
            </a:pPr>
            <a:r>
              <a:rPr lang="en-US" sz="3000" b="1" dirty="0">
                <a:latin typeface="Arial" charset="0"/>
                <a:cs typeface="Arial" charset="0"/>
              </a:rPr>
              <a:t>Tradeoffs in Power/Complexity of Instruction</a:t>
            </a:r>
          </a:p>
        </p:txBody>
      </p:sp>
      <p:sp>
        <p:nvSpPr>
          <p:cNvPr id="154" name="Shape 154"/>
          <p:cNvSpPr txBox="1">
            <a:spLocks noGrp="1"/>
          </p:cNvSpPr>
          <p:nvPr>
            <p:ph type="body" idx="1"/>
          </p:nvPr>
        </p:nvSpPr>
        <p:spPr>
          <a:xfrm>
            <a:off x="233908" y="590550"/>
            <a:ext cx="8837117" cy="4452471"/>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dirty="0">
                <a:solidFill>
                  <a:schemeClr val="tx1"/>
                </a:solidFill>
              </a:rPr>
              <a:t>Tradeoffs</a:t>
            </a:r>
          </a:p>
          <a:p>
            <a:pPr lvl="1" eaLnBrk="1" hangingPunct="1">
              <a:spcBef>
                <a:spcPts val="400"/>
              </a:spcBef>
              <a:buClr>
                <a:srgbClr val="000000"/>
              </a:buClr>
              <a:buFont typeface="Courier New"/>
              <a:buChar char="o"/>
            </a:pPr>
            <a:r>
              <a:rPr lang="en-US" sz="1600" dirty="0">
                <a:solidFill>
                  <a:schemeClr val="tx1"/>
                </a:solidFill>
              </a:rPr>
              <a:t>complexity of instruction (how much it does)</a:t>
            </a:r>
          </a:p>
          <a:p>
            <a:pPr lvl="1" eaLnBrk="1" hangingPunct="1">
              <a:spcBef>
                <a:spcPts val="400"/>
              </a:spcBef>
              <a:buClr>
                <a:srgbClr val="000000"/>
              </a:buClr>
              <a:buFont typeface="Courier New"/>
              <a:buChar char="o"/>
            </a:pPr>
            <a:r>
              <a:rPr lang="en-US" sz="1600" dirty="0">
                <a:solidFill>
                  <a:schemeClr val="tx1"/>
                </a:solidFill>
              </a:rPr>
              <a:t>speed of instruction execution</a:t>
            </a:r>
          </a:p>
          <a:p>
            <a:pPr lvl="1" eaLnBrk="1" hangingPunct="1">
              <a:spcBef>
                <a:spcPts val="400"/>
              </a:spcBef>
              <a:buClr>
                <a:srgbClr val="000000"/>
              </a:buClr>
              <a:buFont typeface="Courier New"/>
              <a:buChar char="o"/>
            </a:pPr>
            <a:r>
              <a:rPr lang="en-US" sz="1600" dirty="0">
                <a:solidFill>
                  <a:schemeClr val="tx1"/>
                </a:solidFill>
              </a:rPr>
              <a:t>size of instruction set (and can compiler take advantage of them)</a:t>
            </a:r>
          </a:p>
          <a:p>
            <a:pPr eaLnBrk="1" hangingPunct="1">
              <a:spcBef>
                <a:spcPts val="400"/>
              </a:spcBef>
              <a:buClr>
                <a:srgbClr val="000000"/>
              </a:buClr>
              <a:buFont typeface="Arial" charset="0"/>
              <a:buChar char="●"/>
            </a:pPr>
            <a:r>
              <a:rPr lang="en-US" sz="1800" dirty="0">
                <a:solidFill>
                  <a:schemeClr val="tx1"/>
                </a:solidFill>
              </a:rPr>
              <a:t>Today’s computers</a:t>
            </a:r>
          </a:p>
          <a:p>
            <a:pPr lvl="1">
              <a:spcBef>
                <a:spcPts val="400"/>
              </a:spcBef>
              <a:buClr>
                <a:srgbClr val="000000"/>
              </a:buClr>
              <a:buFont typeface="Courier New" charset="0"/>
              <a:buChar char="o"/>
            </a:pPr>
            <a:r>
              <a:rPr lang="en-US" sz="1600" dirty="0">
                <a:solidFill>
                  <a:schemeClr val="tx1"/>
                </a:solidFill>
              </a:rPr>
              <a:t>Complex Instruction Set Computer (CISC) &gt; 500 </a:t>
            </a:r>
          </a:p>
          <a:p>
            <a:pPr marL="1200150" lvl="2" indent="-285750">
              <a:spcBef>
                <a:spcPts val="400"/>
              </a:spcBef>
              <a:buClr>
                <a:srgbClr val="000000"/>
              </a:buClr>
              <a:buFont typeface="Wingdings" charset="2"/>
              <a:buChar char="§"/>
            </a:pPr>
            <a:r>
              <a:rPr lang="en-US" dirty="0">
                <a:solidFill>
                  <a:schemeClr val="tx1"/>
                </a:solidFill>
              </a:rPr>
              <a:t>started with IBM mainframes in 50s and 60s, now “Intel architecture” dominates </a:t>
            </a:r>
          </a:p>
          <a:p>
            <a:pPr lvl="1" eaLnBrk="1" hangingPunct="1">
              <a:spcBef>
                <a:spcPts val="400"/>
              </a:spcBef>
              <a:buClr>
                <a:srgbClr val="000000"/>
              </a:buClr>
              <a:buFont typeface="Courier New"/>
              <a:buChar char="o"/>
            </a:pPr>
            <a:r>
              <a:rPr lang="en-US" sz="1600" dirty="0">
                <a:solidFill>
                  <a:schemeClr val="tx1"/>
                </a:solidFill>
              </a:rPr>
              <a:t>Reduced Instruction Set Computers (RISC) 100–300 (simpler but faster instructions)</a:t>
            </a:r>
          </a:p>
          <a:p>
            <a:pPr marL="1200150" lvl="2" indent="-285750" eaLnBrk="1" hangingPunct="1">
              <a:spcBef>
                <a:spcPts val="400"/>
              </a:spcBef>
              <a:buClr>
                <a:srgbClr val="000000"/>
              </a:buClr>
              <a:buFont typeface="Wingdings" charset="2"/>
              <a:buChar char="§"/>
            </a:pPr>
            <a:r>
              <a:rPr lang="en-US" dirty="0">
                <a:solidFill>
                  <a:schemeClr val="tx1"/>
                </a:solidFill>
              </a:rPr>
              <a:t>major innovation and important in 80s and 90s</a:t>
            </a:r>
          </a:p>
          <a:p>
            <a:pPr lvl="1" eaLnBrk="1" hangingPunct="1">
              <a:spcBef>
                <a:spcPts val="400"/>
              </a:spcBef>
              <a:buClr>
                <a:srgbClr val="000000"/>
              </a:buClr>
              <a:buFont typeface="Courier New"/>
              <a:buChar char="o"/>
            </a:pPr>
            <a:r>
              <a:rPr lang="en-US" sz="1600" dirty="0">
                <a:solidFill>
                  <a:schemeClr val="tx1"/>
                </a:solidFill>
              </a:rPr>
              <a:t>Intel architecture has adapted best ideas from RISC</a:t>
            </a:r>
          </a:p>
          <a:p>
            <a:pPr lvl="1" eaLnBrk="1" hangingPunct="1">
              <a:spcBef>
                <a:spcPts val="400"/>
              </a:spcBef>
              <a:buClr>
                <a:srgbClr val="000000"/>
              </a:buClr>
              <a:buFont typeface="Courier New"/>
              <a:buChar char="o"/>
            </a:pPr>
            <a:r>
              <a:rPr lang="en-US" sz="1600" dirty="0">
                <a:solidFill>
                  <a:schemeClr val="tx1"/>
                </a:solidFill>
              </a:rPr>
              <a:t>ARM architecture also RISC; used in phones, tablets, etc. Arduino boards for </a:t>
            </a:r>
            <a:r>
              <a:rPr lang="en-US" sz="1600" dirty="0" err="1">
                <a:solidFill>
                  <a:schemeClr val="tx1"/>
                </a:solidFill>
              </a:rPr>
              <a:t>IoT</a:t>
            </a:r>
            <a:endParaRPr lang="en-US" sz="1600" dirty="0">
              <a:solidFill>
                <a:schemeClr val="tx1"/>
              </a:solidFill>
            </a:endParaRPr>
          </a:p>
          <a:p>
            <a:pPr lvl="1" eaLnBrk="1" hangingPunct="1">
              <a:spcBef>
                <a:spcPts val="400"/>
              </a:spcBef>
              <a:buClr>
                <a:srgbClr val="000000"/>
              </a:buClr>
              <a:buFont typeface="Courier New"/>
              <a:buChar char="o"/>
            </a:pPr>
            <a:r>
              <a:rPr lang="en-US" sz="1600" dirty="0">
                <a:solidFill>
                  <a:schemeClr val="tx1"/>
                </a:solidFill>
              </a:rPr>
              <a:t>emphasis today is on “multi-core” (multiple CPUs per chip) and low-power designs</a:t>
            </a:r>
          </a:p>
          <a:p>
            <a:pPr lvl="1" eaLnBrk="1" hangingPunct="1">
              <a:spcBef>
                <a:spcPts val="400"/>
              </a:spcBef>
              <a:buClr>
                <a:srgbClr val="000000"/>
              </a:buClr>
              <a:buFont typeface="Courier New"/>
              <a:buChar char="o"/>
            </a:pPr>
            <a:r>
              <a:rPr lang="en-US" sz="1600" dirty="0">
                <a:solidFill>
                  <a:schemeClr val="tx1"/>
                </a:solidFill>
              </a:rPr>
              <a:t>GPUs (Graphics Processing Units) are even more powerful. For games, but also for data crunching, e.g., scientific simulation (weather prediction, protein folding, machine learning…) – increasingly use GPU clusters for heavy duty computation</a:t>
            </a:r>
          </a:p>
          <a:p>
            <a:pPr lvl="2">
              <a:spcBef>
                <a:spcPts val="400"/>
              </a:spcBef>
              <a:buClr>
                <a:srgbClr val="000000"/>
              </a:buClr>
              <a:buFont typeface="Wingdings" charset="2"/>
              <a:buChar char="§"/>
            </a:pPr>
            <a:r>
              <a:rPr lang="en-US" dirty="0">
                <a:solidFill>
                  <a:schemeClr val="tx1"/>
                </a:solidFill>
              </a:rPr>
              <a:t>program GPUs with “</a:t>
            </a:r>
            <a:r>
              <a:rPr lang="en-US" dirty="0" err="1">
                <a:solidFill>
                  <a:schemeClr val="tx1"/>
                </a:solidFill>
              </a:rPr>
              <a:t>shader</a:t>
            </a:r>
            <a:r>
              <a:rPr lang="en-US" dirty="0">
                <a:solidFill>
                  <a:schemeClr val="tx1"/>
                </a:solidFill>
              </a:rPr>
              <a:t> programming” in CS123, Intro to Graphics</a:t>
            </a:r>
          </a:p>
        </p:txBody>
      </p:sp>
    </p:spTree>
    <p:extLst>
      <p:ext uri="{BB962C8B-B14F-4D97-AF65-F5344CB8AC3E}">
        <p14:creationId xmlns:p14="http://schemas.microsoft.com/office/powerpoint/2010/main" val="276075315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Effect transition="in" filter="fade">
                                      <p:cBhvr>
                                        <p:cTn id="32" dur="500"/>
                                        <p:tgtEl>
                                          <p:spTgt spid="15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4">
                                            <p:txEl>
                                              <p:pRg st="6" end="6"/>
                                            </p:txEl>
                                          </p:spTgt>
                                        </p:tgtEl>
                                        <p:attrNameLst>
                                          <p:attrName>style.visibility</p:attrName>
                                        </p:attrNameLst>
                                      </p:cBhvr>
                                      <p:to>
                                        <p:strVal val="visible"/>
                                      </p:to>
                                    </p:set>
                                    <p:animEffect transition="in" filter="fade">
                                      <p:cBhvr>
                                        <p:cTn id="35" dur="500"/>
                                        <p:tgtEl>
                                          <p:spTgt spid="15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4">
                                            <p:txEl>
                                              <p:pRg st="7" end="7"/>
                                            </p:txEl>
                                          </p:spTgt>
                                        </p:tgtEl>
                                        <p:attrNameLst>
                                          <p:attrName>style.visibility</p:attrName>
                                        </p:attrNameLst>
                                      </p:cBhvr>
                                      <p:to>
                                        <p:strVal val="visible"/>
                                      </p:to>
                                    </p:set>
                                    <p:animEffect transition="in" filter="fade">
                                      <p:cBhvr>
                                        <p:cTn id="40" dur="500"/>
                                        <p:tgtEl>
                                          <p:spTgt spid="15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4">
                                            <p:txEl>
                                              <p:pRg st="8" end="8"/>
                                            </p:txEl>
                                          </p:spTgt>
                                        </p:tgtEl>
                                        <p:attrNameLst>
                                          <p:attrName>style.visibility</p:attrName>
                                        </p:attrNameLst>
                                      </p:cBhvr>
                                      <p:to>
                                        <p:strVal val="visible"/>
                                      </p:to>
                                    </p:set>
                                    <p:animEffect transition="in" filter="fade">
                                      <p:cBhvr>
                                        <p:cTn id="43" dur="500"/>
                                        <p:tgtEl>
                                          <p:spTgt spid="154">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4">
                                            <p:txEl>
                                              <p:pRg st="9" end="9"/>
                                            </p:txEl>
                                          </p:spTgt>
                                        </p:tgtEl>
                                        <p:attrNameLst>
                                          <p:attrName>style.visibility</p:attrName>
                                        </p:attrNameLst>
                                      </p:cBhvr>
                                      <p:to>
                                        <p:strVal val="visible"/>
                                      </p:to>
                                    </p:set>
                                    <p:animEffect transition="in" filter="fade">
                                      <p:cBhvr>
                                        <p:cTn id="48" dur="500"/>
                                        <p:tgtEl>
                                          <p:spTgt spid="154">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4">
                                            <p:txEl>
                                              <p:pRg st="10" end="10"/>
                                            </p:txEl>
                                          </p:spTgt>
                                        </p:tgtEl>
                                        <p:attrNameLst>
                                          <p:attrName>style.visibility</p:attrName>
                                        </p:attrNameLst>
                                      </p:cBhvr>
                                      <p:to>
                                        <p:strVal val="visible"/>
                                      </p:to>
                                    </p:set>
                                    <p:animEffect transition="in" filter="fade">
                                      <p:cBhvr>
                                        <p:cTn id="53" dur="500"/>
                                        <p:tgtEl>
                                          <p:spTgt spid="154">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4">
                                            <p:txEl>
                                              <p:pRg st="11" end="11"/>
                                            </p:txEl>
                                          </p:spTgt>
                                        </p:tgtEl>
                                        <p:attrNameLst>
                                          <p:attrName>style.visibility</p:attrName>
                                        </p:attrNameLst>
                                      </p:cBhvr>
                                      <p:to>
                                        <p:strVal val="visible"/>
                                      </p:to>
                                    </p:set>
                                    <p:animEffect transition="in" filter="fade">
                                      <p:cBhvr>
                                        <p:cTn id="58" dur="500"/>
                                        <p:tgtEl>
                                          <p:spTgt spid="154">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4">
                                            <p:txEl>
                                              <p:pRg st="12" end="12"/>
                                            </p:txEl>
                                          </p:spTgt>
                                        </p:tgtEl>
                                        <p:attrNameLst>
                                          <p:attrName>style.visibility</p:attrName>
                                        </p:attrNameLst>
                                      </p:cBhvr>
                                      <p:to>
                                        <p:strVal val="visible"/>
                                      </p:to>
                                    </p:set>
                                    <p:animEffect transition="in" filter="fade">
                                      <p:cBhvr>
                                        <p:cTn id="63" dur="500"/>
                                        <p:tgtEl>
                                          <p:spTgt spid="154">
                                            <p:txEl>
                                              <p:pRg st="12" end="1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4">
                                            <p:txEl>
                                              <p:pRg st="13" end="13"/>
                                            </p:txEl>
                                          </p:spTgt>
                                        </p:tgtEl>
                                        <p:attrNameLst>
                                          <p:attrName>style.visibility</p:attrName>
                                        </p:attrNameLst>
                                      </p:cBhvr>
                                      <p:to>
                                        <p:strVal val="visible"/>
                                      </p:to>
                                    </p:set>
                                    <p:animEffect transition="in" filter="fade">
                                      <p:cBhvr>
                                        <p:cTn id="66" dur="500"/>
                                        <p:tgtEl>
                                          <p:spTgt spid="15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495300" y="405168"/>
            <a:ext cx="8623300" cy="600134"/>
          </a:xfrm>
        </p:spPr>
        <p:txBody>
          <a:bodyPr>
            <a:spAutoFit/>
          </a:bodyPr>
          <a:lstStyle/>
          <a:p>
            <a:pPr eaLnBrk="1" hangingPunct="1">
              <a:spcBef>
                <a:spcPct val="0"/>
              </a:spcBef>
              <a:buClr>
                <a:srgbClr val="000000"/>
              </a:buClr>
            </a:pPr>
            <a:r>
              <a:rPr lang="en-US" sz="3000" b="1" dirty="0">
                <a:latin typeface="Arial" charset="0"/>
                <a:cs typeface="Arial" charset="0"/>
              </a:rPr>
              <a:t>Turing, Computability (1/3)</a:t>
            </a:r>
          </a:p>
        </p:txBody>
      </p:sp>
      <p:sp>
        <p:nvSpPr>
          <p:cNvPr id="154" name="Shape 154"/>
          <p:cNvSpPr txBox="1">
            <a:spLocks noGrp="1"/>
          </p:cNvSpPr>
          <p:nvPr>
            <p:ph type="body" idx="1"/>
          </p:nvPr>
        </p:nvSpPr>
        <p:spPr>
          <a:xfrm>
            <a:off x="243024" y="1050787"/>
            <a:ext cx="8824776" cy="1066928"/>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lnSpc>
                <a:spcPct val="100000"/>
              </a:lnSpc>
              <a:spcBef>
                <a:spcPts val="400"/>
              </a:spcBef>
              <a:buClr>
                <a:srgbClr val="000000"/>
              </a:buClr>
              <a:buFont typeface="Arial" charset="0"/>
              <a:buChar char="●"/>
            </a:pPr>
            <a:r>
              <a:rPr lang="en-US" sz="1800" dirty="0">
                <a:solidFill>
                  <a:schemeClr val="tx1"/>
                </a:solidFill>
              </a:rPr>
              <a:t>Alan Turing (1912–1954): logician, mathematician, cryptanalyst, first computer scientist, theoretical biologist</a:t>
            </a:r>
          </a:p>
          <a:p>
            <a:pPr>
              <a:lnSpc>
                <a:spcPct val="100000"/>
              </a:lnSpc>
              <a:spcBef>
                <a:spcPts val="400"/>
              </a:spcBef>
              <a:buClr>
                <a:srgbClr val="000000"/>
              </a:buClr>
              <a:buFont typeface="Arial" charset="0"/>
              <a:buChar char="●"/>
            </a:pPr>
            <a:r>
              <a:rPr lang="en-US" sz="1800" dirty="0">
                <a:solidFill>
                  <a:schemeClr val="tx1"/>
                </a:solidFill>
              </a:rPr>
              <a:t>Designed code breaking machine to crack the WWII German Enigma cypher</a:t>
            </a:r>
          </a:p>
        </p:txBody>
      </p:sp>
      <p:pic>
        <p:nvPicPr>
          <p:cNvPr id="2" name="Picture 1"/>
          <p:cNvPicPr>
            <a:picLocks noChangeAspect="1"/>
          </p:cNvPicPr>
          <p:nvPr/>
        </p:nvPicPr>
        <p:blipFill rotWithShape="1">
          <a:blip r:embed="rId3"/>
          <a:srcRect t="3324" b="17863"/>
          <a:stretch/>
        </p:blipFill>
        <p:spPr>
          <a:xfrm>
            <a:off x="2057400" y="2427499"/>
            <a:ext cx="2373903" cy="2340000"/>
          </a:xfrm>
          <a:prstGeom prst="rect">
            <a:avLst/>
          </a:prstGeom>
        </p:spPr>
      </p:pic>
      <p:pic>
        <p:nvPicPr>
          <p:cNvPr id="5" name="Picture 4"/>
          <p:cNvPicPr>
            <a:picLocks noChangeAspect="1"/>
          </p:cNvPicPr>
          <p:nvPr/>
        </p:nvPicPr>
        <p:blipFill>
          <a:blip r:embed="rId4"/>
          <a:stretch>
            <a:fillRect/>
          </a:stretch>
        </p:blipFill>
        <p:spPr>
          <a:xfrm>
            <a:off x="4953001" y="2427499"/>
            <a:ext cx="1658801" cy="2340000"/>
          </a:xfrm>
          <a:prstGeom prst="rect">
            <a:avLst/>
          </a:prstGeom>
        </p:spPr>
      </p:pic>
    </p:spTree>
    <p:extLst>
      <p:ext uri="{BB962C8B-B14F-4D97-AF65-F5344CB8AC3E}">
        <p14:creationId xmlns:p14="http://schemas.microsoft.com/office/powerpoint/2010/main" val="138522600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4">
                                            <p:txEl>
                                              <p:pRg st="1" end="1"/>
                                            </p:txEl>
                                          </p:spTgt>
                                        </p:tgtEl>
                                        <p:attrNameLst>
                                          <p:attrName>style.visibility</p:attrName>
                                        </p:attrNameLst>
                                      </p:cBhvr>
                                      <p:to>
                                        <p:strVal val="visible"/>
                                      </p:to>
                                    </p:set>
                                    <p:animEffect transition="in" filter="fade">
                                      <p:cBhvr>
                                        <p:cTn id="18" dur="500"/>
                                        <p:tgtEl>
                                          <p:spTgt spid="1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ideonexus.com/wp-content/uploads/2009/02/turing.jpg"/>
          <p:cNvPicPr>
            <a:picLocks noChangeAspect="1" noChangeArrowheads="1"/>
          </p:cNvPicPr>
          <p:nvPr/>
        </p:nvPicPr>
        <p:blipFill rotWithShape="1">
          <a:blip r:embed="rId3">
            <a:extLst>
              <a:ext uri="{28A0092B-C50C-407E-A947-70E740481C1C}">
                <a14:useLocalDpi xmlns:a14="http://schemas.microsoft.com/office/drawing/2010/main" val="0"/>
              </a:ext>
            </a:extLst>
          </a:blip>
          <a:srcRect r="20197"/>
          <a:stretch/>
        </p:blipFill>
        <p:spPr bwMode="auto">
          <a:xfrm>
            <a:off x="5715000" y="1504950"/>
            <a:ext cx="2819400" cy="26497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7" name="Shape 153"/>
          <p:cNvSpPr txBox="1">
            <a:spLocks noGrp="1"/>
          </p:cNvSpPr>
          <p:nvPr>
            <p:ph type="title"/>
          </p:nvPr>
        </p:nvSpPr>
        <p:spPr>
          <a:xfrm>
            <a:off x="495300" y="405168"/>
            <a:ext cx="8623300" cy="600134"/>
          </a:xfrm>
        </p:spPr>
        <p:txBody>
          <a:bodyPr>
            <a:spAutoFit/>
          </a:bodyPr>
          <a:lstStyle/>
          <a:p>
            <a:pPr eaLnBrk="1" hangingPunct="1">
              <a:spcBef>
                <a:spcPct val="0"/>
              </a:spcBef>
              <a:buClr>
                <a:srgbClr val="000000"/>
              </a:buClr>
            </a:pPr>
            <a:r>
              <a:rPr lang="en-US" sz="3000" b="1" dirty="0">
                <a:latin typeface="Arial" charset="0"/>
                <a:cs typeface="Arial" charset="0"/>
              </a:rPr>
              <a:t>Turing, Computability (2/3)</a:t>
            </a:r>
          </a:p>
        </p:txBody>
      </p:sp>
      <p:sp>
        <p:nvSpPr>
          <p:cNvPr id="154" name="Shape 154"/>
          <p:cNvSpPr txBox="1">
            <a:spLocks noGrp="1"/>
          </p:cNvSpPr>
          <p:nvPr>
            <p:ph type="body" idx="1"/>
          </p:nvPr>
        </p:nvSpPr>
        <p:spPr>
          <a:xfrm>
            <a:off x="228600" y="1162696"/>
            <a:ext cx="5486400" cy="3334216"/>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lnSpc>
                <a:spcPct val="100000"/>
              </a:lnSpc>
              <a:spcBef>
                <a:spcPts val="400"/>
              </a:spcBef>
              <a:buClr>
                <a:srgbClr val="000000"/>
              </a:buClr>
              <a:buFont typeface="Arial" charset="0"/>
              <a:buChar char="●"/>
            </a:pPr>
            <a:r>
              <a:rPr lang="en-US" sz="1800" dirty="0">
                <a:solidFill>
                  <a:schemeClr val="tx1"/>
                </a:solidFill>
              </a:rPr>
              <a:t>Formalized notions of algorithm, computer and mechanized computing in an era that was very concerned with what was computable and what was not, mechanized mathematics, e.g., </a:t>
            </a:r>
            <a:r>
              <a:rPr lang="en-US" sz="1800" dirty="0">
                <a:solidFill>
                  <a:srgbClr val="FF0000"/>
                </a:solidFill>
              </a:rPr>
              <a:t>undecidability</a:t>
            </a:r>
            <a:r>
              <a:rPr lang="en-US" sz="1800" dirty="0">
                <a:solidFill>
                  <a:schemeClr val="tx1"/>
                </a:solidFill>
              </a:rPr>
              <a:t>, </a:t>
            </a:r>
            <a:r>
              <a:rPr lang="en-US" sz="1800" dirty="0">
                <a:solidFill>
                  <a:srgbClr val="FF0000"/>
                </a:solidFill>
              </a:rPr>
              <a:t>halting problem</a:t>
            </a:r>
            <a:r>
              <a:rPr lang="en-US" sz="1800" dirty="0">
                <a:solidFill>
                  <a:schemeClr val="tx1"/>
                </a:solidFill>
              </a:rPr>
              <a:t>, </a:t>
            </a:r>
            <a:r>
              <a:rPr lang="en-US" sz="1800" dirty="0" err="1">
                <a:solidFill>
                  <a:schemeClr val="tx1"/>
                </a:solidFill>
              </a:rPr>
              <a:t>etc</a:t>
            </a:r>
            <a:r>
              <a:rPr lang="en-US" sz="1800" dirty="0">
                <a:solidFill>
                  <a:schemeClr val="tx1"/>
                </a:solidFill>
              </a:rPr>
              <a:t>….also started </a:t>
            </a:r>
            <a:r>
              <a:rPr lang="en-US" sz="1800" dirty="0">
                <a:solidFill>
                  <a:srgbClr val="FF0000"/>
                </a:solidFill>
              </a:rPr>
              <a:t>AI, Turing Test</a:t>
            </a:r>
          </a:p>
          <a:p>
            <a:pPr>
              <a:lnSpc>
                <a:spcPct val="100000"/>
              </a:lnSpc>
              <a:spcBef>
                <a:spcPts val="400"/>
              </a:spcBef>
              <a:buClr>
                <a:srgbClr val="000000"/>
              </a:buClr>
              <a:buFont typeface="Arial" charset="0"/>
              <a:buChar char="●"/>
            </a:pPr>
            <a:r>
              <a:rPr lang="en-US" sz="1800" dirty="0">
                <a:solidFill>
                  <a:schemeClr val="tx1"/>
                </a:solidFill>
              </a:rPr>
              <a:t>Turing Machine as the simplest possible </a:t>
            </a:r>
            <a:r>
              <a:rPr lang="en-US" sz="1800" i="1" dirty="0">
                <a:solidFill>
                  <a:schemeClr val="tx1"/>
                </a:solidFill>
              </a:rPr>
              <a:t>conceptual</a:t>
            </a:r>
            <a:r>
              <a:rPr lang="en-US" sz="1800" dirty="0">
                <a:solidFill>
                  <a:schemeClr val="tx1"/>
                </a:solidFill>
              </a:rPr>
              <a:t> device to execute an arbitrary algorithm: device with a writable tape and a read/write head; the logic is in a table</a:t>
            </a:r>
          </a:p>
          <a:p>
            <a:pPr marL="76200" indent="0" eaLnBrk="1" hangingPunct="1">
              <a:lnSpc>
                <a:spcPct val="100000"/>
              </a:lnSpc>
              <a:spcBef>
                <a:spcPts val="400"/>
              </a:spcBef>
              <a:buClr>
                <a:srgbClr val="000000"/>
              </a:buClr>
              <a:buNone/>
            </a:pPr>
            <a:endParaRPr lang="en-US" sz="1800" dirty="0">
              <a:solidFill>
                <a:schemeClr val="tx1"/>
              </a:solidFill>
            </a:endParaRPr>
          </a:p>
        </p:txBody>
      </p:sp>
    </p:spTree>
    <p:extLst>
      <p:ext uri="{BB962C8B-B14F-4D97-AF65-F5344CB8AC3E}">
        <p14:creationId xmlns:p14="http://schemas.microsoft.com/office/powerpoint/2010/main" val="187680025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4">
                                            <p:txEl>
                                              <p:pRg st="0" end="0"/>
                                            </p:txEl>
                                          </p:spTgt>
                                        </p:tgtEl>
                                        <p:attrNameLst>
                                          <p:attrName>style.visibility</p:attrName>
                                        </p:attrNameLst>
                                      </p:cBhvr>
                                      <p:to>
                                        <p:strVal val="visible"/>
                                      </p:to>
                                    </p:set>
                                    <p:animEffect transition="in" filter="fade">
                                      <p:cBhvr>
                                        <p:cTn id="10" dur="500"/>
                                        <p:tgtEl>
                                          <p:spTgt spid="15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4">
                                            <p:txEl>
                                              <p:pRg st="1" end="1"/>
                                            </p:txEl>
                                          </p:spTgt>
                                        </p:tgtEl>
                                        <p:attrNameLst>
                                          <p:attrName>style.visibility</p:attrName>
                                        </p:attrNameLst>
                                      </p:cBhvr>
                                      <p:to>
                                        <p:strVal val="visible"/>
                                      </p:to>
                                    </p:set>
                                    <p:animEffect transition="in" filter="fade">
                                      <p:cBhvr>
                                        <p:cTn id="15" dur="500"/>
                                        <p:tgtEl>
                                          <p:spTgt spid="1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228600" y="1109980"/>
            <a:ext cx="6324599" cy="3503493"/>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600" dirty="0">
                <a:solidFill>
                  <a:schemeClr val="tx1"/>
                </a:solidFill>
              </a:rPr>
              <a:t>Table contains the “program” of “instructions” as a “state machine”–if in state </a:t>
            </a:r>
            <a:r>
              <a:rPr lang="en-US" sz="1600" i="1" dirty="0" err="1">
                <a:solidFill>
                  <a:schemeClr val="tx1"/>
                </a:solidFill>
              </a:rPr>
              <a:t>i</a:t>
            </a:r>
            <a:r>
              <a:rPr lang="en-US" sz="1600" dirty="0">
                <a:solidFill>
                  <a:schemeClr val="tx1"/>
                </a:solidFill>
              </a:rPr>
              <a:t> and read 1, do action </a:t>
            </a:r>
            <a:r>
              <a:rPr lang="en-US" sz="1600" i="1" dirty="0">
                <a:solidFill>
                  <a:schemeClr val="tx1"/>
                </a:solidFill>
              </a:rPr>
              <a:t>x</a:t>
            </a:r>
            <a:r>
              <a:rPr lang="en-US" sz="1600" dirty="0">
                <a:solidFill>
                  <a:schemeClr val="tx1"/>
                </a:solidFill>
              </a:rPr>
              <a:t>, then go to a next state; if read 0, do action </a:t>
            </a:r>
            <a:r>
              <a:rPr lang="en-US" sz="1600" i="1" dirty="0">
                <a:solidFill>
                  <a:schemeClr val="tx1"/>
                </a:solidFill>
              </a:rPr>
              <a:t>y</a:t>
            </a:r>
            <a:r>
              <a:rPr lang="en-US" sz="1600" dirty="0">
                <a:solidFill>
                  <a:schemeClr val="tx1"/>
                </a:solidFill>
              </a:rPr>
              <a:t>, go to a next state. Simple actions:</a:t>
            </a:r>
          </a:p>
          <a:p>
            <a:pPr marL="1257300" lvl="2" indent="-342900" eaLnBrk="1" hangingPunct="1">
              <a:spcBef>
                <a:spcPts val="400"/>
              </a:spcBef>
              <a:buClr>
                <a:srgbClr val="000000"/>
              </a:buClr>
              <a:buFont typeface="+mj-lt"/>
              <a:buAutoNum type="arabicParenR"/>
            </a:pPr>
            <a:r>
              <a:rPr lang="en-US" dirty="0">
                <a:solidFill>
                  <a:schemeClr val="tx1"/>
                </a:solidFill>
              </a:rPr>
              <a:t>move the r/w head one square left or right</a:t>
            </a:r>
          </a:p>
          <a:p>
            <a:pPr marL="1257300" lvl="2" indent="-342900" eaLnBrk="1" hangingPunct="1">
              <a:spcBef>
                <a:spcPts val="400"/>
              </a:spcBef>
              <a:buClr>
                <a:srgbClr val="000000"/>
              </a:buClr>
              <a:buFont typeface="+mj-lt"/>
              <a:buAutoNum type="arabicParenR"/>
            </a:pPr>
            <a:r>
              <a:rPr lang="en-US" dirty="0">
                <a:solidFill>
                  <a:schemeClr val="tx1"/>
                </a:solidFill>
              </a:rPr>
              <a:t>read/write current cell (empty or tape alphabet)</a:t>
            </a:r>
          </a:p>
          <a:p>
            <a:pPr marL="1257300" lvl="2" indent="-342900" eaLnBrk="1" hangingPunct="1">
              <a:spcBef>
                <a:spcPts val="400"/>
              </a:spcBef>
              <a:buClr>
                <a:srgbClr val="000000"/>
              </a:buClr>
              <a:buFont typeface="+mj-lt"/>
              <a:buAutoNum type="arabicParenR"/>
            </a:pPr>
            <a:r>
              <a:rPr lang="en-US" dirty="0">
                <a:solidFill>
                  <a:schemeClr val="tx1"/>
                </a:solidFill>
              </a:rPr>
              <a:t>does not have to halt</a:t>
            </a:r>
          </a:p>
          <a:p>
            <a:pPr eaLnBrk="1" hangingPunct="1">
              <a:spcBef>
                <a:spcPts val="400"/>
              </a:spcBef>
              <a:buClr>
                <a:srgbClr val="000000"/>
              </a:buClr>
              <a:buFont typeface="Arial" charset="0"/>
              <a:buChar char="●"/>
            </a:pPr>
            <a:r>
              <a:rPr lang="en-US" sz="1600" dirty="0">
                <a:solidFill>
                  <a:srgbClr val="FF0000"/>
                </a:solidFill>
              </a:rPr>
              <a:t>Universal Turing Machine</a:t>
            </a:r>
            <a:r>
              <a:rPr lang="en-US" sz="1600" dirty="0">
                <a:solidFill>
                  <a:schemeClr val="tx1"/>
                </a:solidFill>
              </a:rPr>
              <a:t> that could simulate any other TM by simulating its table.  </a:t>
            </a:r>
          </a:p>
          <a:p>
            <a:pPr lvl="1">
              <a:spcBef>
                <a:spcPts val="400"/>
              </a:spcBef>
              <a:buClr>
                <a:srgbClr val="000000"/>
              </a:buClr>
              <a:buFont typeface="Arial" charset="0"/>
              <a:buChar char="●"/>
            </a:pPr>
            <a:r>
              <a:rPr lang="en-US" dirty="0">
                <a:solidFill>
                  <a:schemeClr val="tx1"/>
                </a:solidFill>
              </a:rPr>
              <a:t>proof that one could build a universal “programmable” computer</a:t>
            </a:r>
          </a:p>
          <a:p>
            <a:pPr lvl="1">
              <a:spcBef>
                <a:spcPts val="400"/>
              </a:spcBef>
              <a:buClr>
                <a:srgbClr val="000000"/>
              </a:buClr>
              <a:buFont typeface="Arial" charset="0"/>
              <a:buChar char="●"/>
            </a:pPr>
            <a:r>
              <a:rPr lang="en-US" dirty="0">
                <a:solidFill>
                  <a:schemeClr val="tx1"/>
                </a:solidFill>
              </a:rPr>
              <a:t>MIT’s AI pioneer Marvin Minsky devised a 43-state UTM!</a:t>
            </a:r>
          </a:p>
          <a:p>
            <a:pPr eaLnBrk="1" hangingPunct="1">
              <a:spcBef>
                <a:spcPts val="400"/>
              </a:spcBef>
              <a:buClr>
                <a:srgbClr val="000000"/>
              </a:buClr>
              <a:buFont typeface="Arial" charset="0"/>
              <a:buChar char="●"/>
            </a:pPr>
            <a:r>
              <a:rPr lang="en-US" sz="1600" dirty="0">
                <a:solidFill>
                  <a:schemeClr val="tx1"/>
                </a:solidFill>
              </a:rPr>
              <a:t>Turing committed suicide after being prosecuted and “treated” (chemically castrated) for being gay</a:t>
            </a:r>
          </a:p>
          <a:p>
            <a:pPr lvl="1">
              <a:spcBef>
                <a:spcPts val="400"/>
              </a:spcBef>
              <a:buClr>
                <a:srgbClr val="000000"/>
              </a:buClr>
              <a:buFont typeface="Courier New" charset="0"/>
              <a:buChar char="o"/>
            </a:pPr>
            <a:r>
              <a:rPr lang="en-US" dirty="0">
                <a:solidFill>
                  <a:schemeClr val="tx1"/>
                </a:solidFill>
              </a:rPr>
              <a:t>PM Gordon Brown publicly apologized in 2009, Queen Elizabeth granted a posthumous pardon in 2013  </a:t>
            </a:r>
          </a:p>
        </p:txBody>
      </p:sp>
      <p:pic>
        <p:nvPicPr>
          <p:cNvPr id="2" name="Picture 1"/>
          <p:cNvPicPr>
            <a:picLocks noChangeAspect="1"/>
          </p:cNvPicPr>
          <p:nvPr/>
        </p:nvPicPr>
        <p:blipFill rotWithShape="1">
          <a:blip r:embed="rId3"/>
          <a:srcRect l="6578" t="1" r="34211" b="-2925"/>
          <a:stretch/>
        </p:blipFill>
        <p:spPr>
          <a:xfrm>
            <a:off x="6698841" y="1218869"/>
            <a:ext cx="2140359" cy="2092795"/>
          </a:xfrm>
          <a:prstGeom prst="rect">
            <a:avLst/>
          </a:prstGeom>
        </p:spPr>
      </p:pic>
      <p:sp>
        <p:nvSpPr>
          <p:cNvPr id="5" name="Text Box 14"/>
          <p:cNvSpPr txBox="1">
            <a:spLocks noChangeArrowheads="1"/>
          </p:cNvSpPr>
          <p:nvPr/>
        </p:nvSpPr>
        <p:spPr bwMode="auto">
          <a:xfrm>
            <a:off x="6698842" y="3311664"/>
            <a:ext cx="2140358"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000" dirty="0">
                <a:latin typeface="Arial"/>
                <a:cs typeface="Arial"/>
              </a:rPr>
              <a:t>Marvin Minsky </a:t>
            </a:r>
          </a:p>
          <a:p>
            <a:pPr algn="ctr">
              <a:spcBef>
                <a:spcPct val="50000"/>
              </a:spcBef>
            </a:pPr>
            <a:r>
              <a:rPr lang="en-US" sz="1000" dirty="0">
                <a:latin typeface="Arial"/>
                <a:cs typeface="Arial"/>
              </a:rPr>
              <a:t>Born: August 9, 1927</a:t>
            </a:r>
          </a:p>
          <a:p>
            <a:pPr algn="ctr">
              <a:spcBef>
                <a:spcPct val="50000"/>
              </a:spcBef>
            </a:pPr>
            <a:r>
              <a:rPr lang="en-US" sz="1000" dirty="0">
                <a:latin typeface="Arial"/>
                <a:cs typeface="Arial"/>
              </a:rPr>
              <a:t>Died: January 24, 2016</a:t>
            </a:r>
          </a:p>
        </p:txBody>
      </p:sp>
      <p:sp>
        <p:nvSpPr>
          <p:cNvPr id="8" name="Shape 153">
            <a:extLst>
              <a:ext uri="{FF2B5EF4-FFF2-40B4-BE49-F238E27FC236}">
                <a16:creationId xmlns:a16="http://schemas.microsoft.com/office/drawing/2014/main" id="{54173CFE-A238-4CDA-B26E-A058596450F4}"/>
              </a:ext>
            </a:extLst>
          </p:cNvPr>
          <p:cNvSpPr txBox="1">
            <a:spLocks/>
          </p:cNvSpPr>
          <p:nvPr/>
        </p:nvSpPr>
        <p:spPr>
          <a:xfrm>
            <a:off x="495300" y="405168"/>
            <a:ext cx="8623300" cy="600134"/>
          </a:xfrm>
          <a:prstGeom prst="rect">
            <a:avLst/>
          </a:prstGeom>
        </p:spPr>
        <p:txBody>
          <a:bodyPr vert="horz" lIns="91425" tIns="91425" rIns="91425" bIns="91425" rtlCol="0" anchor="b" anchorCtr="0">
            <a:sp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spcBef>
                <a:spcPct val="0"/>
              </a:spcBef>
              <a:buClr>
                <a:srgbClr val="000000"/>
              </a:buClr>
            </a:pPr>
            <a:r>
              <a:rPr lang="en-US" sz="3000" b="1" dirty="0">
                <a:latin typeface="Arial" charset="0"/>
                <a:cs typeface="Arial" charset="0"/>
              </a:rPr>
              <a:t>Turing, Computability (3/3)</a:t>
            </a:r>
          </a:p>
        </p:txBody>
      </p:sp>
    </p:spTree>
    <p:extLst>
      <p:ext uri="{BB962C8B-B14F-4D97-AF65-F5344CB8AC3E}">
        <p14:creationId xmlns:p14="http://schemas.microsoft.com/office/powerpoint/2010/main" val="66688101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4">
                                            <p:txEl>
                                              <p:pRg st="1" end="1"/>
                                            </p:txEl>
                                          </p:spTgt>
                                        </p:tgtEl>
                                        <p:attrNameLst>
                                          <p:attrName>style.visibility</p:attrName>
                                        </p:attrNameLst>
                                      </p:cBhvr>
                                      <p:to>
                                        <p:strVal val="visible"/>
                                      </p:to>
                                    </p:set>
                                    <p:animEffect transition="in" filter="fade">
                                      <p:cBhvr>
                                        <p:cTn id="10" dur="500"/>
                                        <p:tgtEl>
                                          <p:spTgt spid="15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4">
                                            <p:txEl>
                                              <p:pRg st="2" end="2"/>
                                            </p:txEl>
                                          </p:spTgt>
                                        </p:tgtEl>
                                        <p:attrNameLst>
                                          <p:attrName>style.visibility</p:attrName>
                                        </p:attrNameLst>
                                      </p:cBhvr>
                                      <p:to>
                                        <p:strVal val="visible"/>
                                      </p:to>
                                    </p:set>
                                    <p:animEffect transition="in" filter="fade">
                                      <p:cBhvr>
                                        <p:cTn id="13" dur="500"/>
                                        <p:tgtEl>
                                          <p:spTgt spid="15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4">
                                            <p:txEl>
                                              <p:pRg st="3" end="3"/>
                                            </p:txEl>
                                          </p:spTgt>
                                        </p:tgtEl>
                                        <p:attrNameLst>
                                          <p:attrName>style.visibility</p:attrName>
                                        </p:attrNameLst>
                                      </p:cBhvr>
                                      <p:to>
                                        <p:strVal val="visible"/>
                                      </p:to>
                                    </p:set>
                                    <p:animEffect transition="in" filter="fade">
                                      <p:cBhvr>
                                        <p:cTn id="16" dur="500"/>
                                        <p:tgtEl>
                                          <p:spTgt spid="15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4">
                                            <p:txEl>
                                              <p:pRg st="4" end="4"/>
                                            </p:txEl>
                                          </p:spTgt>
                                        </p:tgtEl>
                                        <p:attrNameLst>
                                          <p:attrName>style.visibility</p:attrName>
                                        </p:attrNameLst>
                                      </p:cBhvr>
                                      <p:to>
                                        <p:strVal val="visible"/>
                                      </p:to>
                                    </p:set>
                                    <p:animEffect transition="in" filter="fade">
                                      <p:cBhvr>
                                        <p:cTn id="21" dur="500"/>
                                        <p:tgtEl>
                                          <p:spTgt spid="15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4">
                                            <p:txEl>
                                              <p:pRg st="5" end="5"/>
                                            </p:txEl>
                                          </p:spTgt>
                                        </p:tgtEl>
                                        <p:attrNameLst>
                                          <p:attrName>style.visibility</p:attrName>
                                        </p:attrNameLst>
                                      </p:cBhvr>
                                      <p:to>
                                        <p:strVal val="visible"/>
                                      </p:to>
                                    </p:set>
                                    <p:animEffect transition="in" filter="fade">
                                      <p:cBhvr>
                                        <p:cTn id="24" dur="500"/>
                                        <p:tgtEl>
                                          <p:spTgt spid="15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4">
                                            <p:txEl>
                                              <p:pRg st="6" end="6"/>
                                            </p:txEl>
                                          </p:spTgt>
                                        </p:tgtEl>
                                        <p:attrNameLst>
                                          <p:attrName>style.visibility</p:attrName>
                                        </p:attrNameLst>
                                      </p:cBhvr>
                                      <p:to>
                                        <p:strVal val="visible"/>
                                      </p:to>
                                    </p:set>
                                    <p:animEffect transition="in" filter="fade">
                                      <p:cBhvr>
                                        <p:cTn id="27" dur="500"/>
                                        <p:tgtEl>
                                          <p:spTgt spid="15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4">
                                            <p:txEl>
                                              <p:pRg st="7" end="7"/>
                                            </p:txEl>
                                          </p:spTgt>
                                        </p:tgtEl>
                                        <p:attrNameLst>
                                          <p:attrName>style.visibility</p:attrName>
                                        </p:attrNameLst>
                                      </p:cBhvr>
                                      <p:to>
                                        <p:strVal val="visible"/>
                                      </p:to>
                                    </p:set>
                                    <p:animEffect transition="in" filter="fade">
                                      <p:cBhvr>
                                        <p:cTn id="40" dur="500"/>
                                        <p:tgtEl>
                                          <p:spTgt spid="15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4">
                                            <p:txEl>
                                              <p:pRg st="8" end="8"/>
                                            </p:txEl>
                                          </p:spTgt>
                                        </p:tgtEl>
                                        <p:attrNameLst>
                                          <p:attrName>style.visibility</p:attrName>
                                        </p:attrNameLst>
                                      </p:cBhvr>
                                      <p:to>
                                        <p:strVal val="visible"/>
                                      </p:to>
                                    </p:set>
                                    <p:animEffect transition="in" filter="fade">
                                      <p:cBhvr>
                                        <p:cTn id="43" dur="500"/>
                                        <p:tgtEl>
                                          <p:spTgt spid="15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520700" y="167612"/>
            <a:ext cx="8623300" cy="904833"/>
          </a:xfrm>
        </p:spPr>
        <p:txBody>
          <a:bodyPr>
            <a:spAutoFit/>
          </a:bodyPr>
          <a:lstStyle/>
          <a:p>
            <a:pPr eaLnBrk="1" hangingPunct="1">
              <a:spcBef>
                <a:spcPct val="0"/>
              </a:spcBef>
              <a:buClr>
                <a:srgbClr val="000000"/>
              </a:buClr>
            </a:pPr>
            <a:r>
              <a:rPr lang="en-US" sz="2600" b="1" dirty="0">
                <a:latin typeface="Arial" charset="0"/>
                <a:cs typeface="Arial" charset="0"/>
              </a:rPr>
              <a:t>First, Numeric Machine Language, Then Came Assembly Language (1/2)</a:t>
            </a:r>
          </a:p>
        </p:txBody>
      </p:sp>
      <p:sp>
        <p:nvSpPr>
          <p:cNvPr id="154" name="Shape 154"/>
          <p:cNvSpPr txBox="1">
            <a:spLocks noGrp="1"/>
          </p:cNvSpPr>
          <p:nvPr>
            <p:ph type="body" idx="1"/>
          </p:nvPr>
        </p:nvSpPr>
        <p:spPr>
          <a:xfrm>
            <a:off x="215422" y="1211135"/>
            <a:ext cx="8837117" cy="3508623"/>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b="1" dirty="0">
                <a:solidFill>
                  <a:srgbClr val="008000"/>
                </a:solidFill>
              </a:rPr>
              <a:t>1949</a:t>
            </a:r>
            <a:r>
              <a:rPr lang="en-US" sz="1800" dirty="0">
                <a:solidFill>
                  <a:srgbClr val="008000"/>
                </a:solidFill>
              </a:rPr>
              <a:t>:</a:t>
            </a:r>
            <a:r>
              <a:rPr lang="en-US" sz="1800" dirty="0">
                <a:solidFill>
                  <a:schemeClr val="tx1"/>
                </a:solidFill>
              </a:rPr>
              <a:t> John </a:t>
            </a:r>
            <a:r>
              <a:rPr lang="en-US" sz="1800" dirty="0" err="1">
                <a:solidFill>
                  <a:schemeClr val="tx1"/>
                </a:solidFill>
              </a:rPr>
              <a:t>Mauchly</a:t>
            </a:r>
            <a:r>
              <a:rPr lang="en-US" sz="1800" dirty="0">
                <a:solidFill>
                  <a:schemeClr val="tx1"/>
                </a:solidFill>
              </a:rPr>
              <a:t> develops Short Order Code</a:t>
            </a:r>
          </a:p>
          <a:p>
            <a:pPr lvl="1" eaLnBrk="1" hangingPunct="1">
              <a:spcBef>
                <a:spcPts val="400"/>
              </a:spcBef>
              <a:buClr>
                <a:srgbClr val="000000"/>
              </a:buClr>
              <a:buFont typeface="Courier New"/>
              <a:buChar char="o"/>
            </a:pPr>
            <a:r>
              <a:rPr lang="en-US" sz="1600" dirty="0">
                <a:solidFill>
                  <a:schemeClr val="tx1"/>
                </a:solidFill>
              </a:rPr>
              <a:t>first assembly language</a:t>
            </a:r>
          </a:p>
          <a:p>
            <a:pPr lvl="1" eaLnBrk="1" hangingPunct="1">
              <a:spcBef>
                <a:spcPts val="400"/>
              </a:spcBef>
              <a:buClr>
                <a:srgbClr val="000000"/>
              </a:buClr>
              <a:buFont typeface="Courier New"/>
              <a:buChar char="o"/>
            </a:pPr>
            <a:r>
              <a:rPr lang="en-US" sz="1600" dirty="0">
                <a:solidFill>
                  <a:schemeClr val="tx1"/>
                </a:solidFill>
              </a:rPr>
              <a:t>provided vehicle for higher-level languages to be developed</a:t>
            </a:r>
          </a:p>
          <a:p>
            <a:pPr eaLnBrk="1" hangingPunct="1">
              <a:spcBef>
                <a:spcPts val="400"/>
              </a:spcBef>
              <a:buClr>
                <a:srgbClr val="000000"/>
              </a:buClr>
              <a:buFont typeface="Arial" charset="0"/>
              <a:buChar char="●"/>
            </a:pPr>
            <a:r>
              <a:rPr lang="en-US" sz="1800" dirty="0">
                <a:solidFill>
                  <a:schemeClr val="tx1"/>
                </a:solidFill>
              </a:rPr>
              <a:t>Symbolic code that is 1:1 with machine code</a:t>
            </a:r>
          </a:p>
          <a:p>
            <a:pPr eaLnBrk="1" hangingPunct="1">
              <a:spcBef>
                <a:spcPts val="400"/>
              </a:spcBef>
              <a:buClr>
                <a:srgbClr val="000000"/>
              </a:buClr>
              <a:buFont typeface="Arial" charset="0"/>
              <a:buChar char="●"/>
            </a:pPr>
            <a:endParaRPr lang="en-US" sz="1800" dirty="0">
              <a:solidFill>
                <a:schemeClr val="tx1"/>
              </a:solidFill>
            </a:endParaRPr>
          </a:p>
          <a:p>
            <a:pPr marL="76200" indent="0" eaLnBrk="1" hangingPunct="1">
              <a:spcBef>
                <a:spcPts val="400"/>
              </a:spcBef>
              <a:buClr>
                <a:srgbClr val="000000"/>
              </a:buClr>
            </a:pPr>
            <a:endParaRPr lang="en-US" sz="1800" dirty="0">
              <a:solidFill>
                <a:schemeClr val="tx1"/>
              </a:solidFill>
            </a:endParaRPr>
          </a:p>
          <a:p>
            <a:pPr marL="76200" indent="0" eaLnBrk="1" hangingPunct="1">
              <a:spcBef>
                <a:spcPts val="400"/>
              </a:spcBef>
              <a:buClr>
                <a:srgbClr val="000000"/>
              </a:buClr>
            </a:pPr>
            <a:endParaRPr lang="en-US" sz="1800" dirty="0">
              <a:solidFill>
                <a:schemeClr val="tx1"/>
              </a:solidFill>
            </a:endParaRPr>
          </a:p>
          <a:p>
            <a:pPr lvl="1" eaLnBrk="1" hangingPunct="1">
              <a:spcBef>
                <a:spcPts val="400"/>
              </a:spcBef>
              <a:buClr>
                <a:srgbClr val="000000"/>
              </a:buClr>
              <a:buFont typeface="Courier New"/>
              <a:buChar char="o"/>
            </a:pPr>
            <a:endParaRPr lang="en-US" sz="1600" dirty="0">
              <a:solidFill>
                <a:schemeClr val="tx1"/>
              </a:solidFill>
            </a:endParaRPr>
          </a:p>
          <a:p>
            <a:pPr lvl="1" eaLnBrk="1" hangingPunct="1">
              <a:spcBef>
                <a:spcPts val="400"/>
              </a:spcBef>
              <a:buClr>
                <a:srgbClr val="000000"/>
              </a:buClr>
              <a:buFont typeface="Courier New"/>
              <a:buChar char="o"/>
            </a:pPr>
            <a:r>
              <a:rPr lang="en-US" sz="1600" dirty="0">
                <a:solidFill>
                  <a:schemeClr val="tx1"/>
                </a:solidFill>
              </a:rPr>
              <a:t>load accumulator with contents stored at address 4</a:t>
            </a:r>
          </a:p>
          <a:p>
            <a:pPr lvl="1" eaLnBrk="1" hangingPunct="1">
              <a:spcBef>
                <a:spcPts val="400"/>
              </a:spcBef>
              <a:buClr>
                <a:srgbClr val="000000"/>
              </a:buClr>
              <a:buFont typeface="Courier New"/>
              <a:buChar char="o"/>
            </a:pPr>
            <a:r>
              <a:rPr lang="en-US" sz="1600" dirty="0">
                <a:solidFill>
                  <a:schemeClr val="tx1"/>
                </a:solidFill>
              </a:rPr>
              <a:t>program translates to machine code via table lookup of opcode, decimal to binary conversion algorithm</a:t>
            </a:r>
          </a:p>
          <a:p>
            <a:pPr lvl="1" eaLnBrk="1" hangingPunct="1">
              <a:spcBef>
                <a:spcPts val="400"/>
              </a:spcBef>
              <a:buClr>
                <a:srgbClr val="000000"/>
              </a:buClr>
              <a:buFont typeface="Courier New"/>
              <a:buChar char="o"/>
            </a:pPr>
            <a:r>
              <a:rPr lang="en-US" sz="1600" dirty="0">
                <a:solidFill>
                  <a:schemeClr val="tx1"/>
                </a:solidFill>
              </a:rPr>
              <a:t>assembler early example of treating a program as data!</a:t>
            </a:r>
          </a:p>
        </p:txBody>
      </p:sp>
      <p:grpSp>
        <p:nvGrpSpPr>
          <p:cNvPr id="5" name="Group 18"/>
          <p:cNvGrpSpPr>
            <a:grpSpLocks/>
          </p:cNvGrpSpPr>
          <p:nvPr/>
        </p:nvGrpSpPr>
        <p:grpSpPr bwMode="auto">
          <a:xfrm>
            <a:off x="914400" y="2551550"/>
            <a:ext cx="4617370" cy="827791"/>
            <a:chOff x="581625" y="2372766"/>
            <a:chExt cx="5520127" cy="990420"/>
          </a:xfrm>
        </p:grpSpPr>
        <p:sp>
          <p:nvSpPr>
            <p:cNvPr id="6" name="Text Box 18"/>
            <p:cNvSpPr txBox="1">
              <a:spLocks noChangeArrowheads="1"/>
            </p:cNvSpPr>
            <p:nvPr/>
          </p:nvSpPr>
          <p:spPr bwMode="auto">
            <a:xfrm>
              <a:off x="1846655" y="2958119"/>
              <a:ext cx="1167354" cy="405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nchor="ctr">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1600" b="1" dirty="0" err="1"/>
                <a:t>opcode</a:t>
              </a:r>
              <a:endParaRPr lang="en-US" sz="1600" b="1" dirty="0"/>
            </a:p>
          </p:txBody>
        </p:sp>
        <p:sp>
          <p:nvSpPr>
            <p:cNvPr id="7" name="Text Box 10"/>
            <p:cNvSpPr txBox="1">
              <a:spLocks noChangeArrowheads="1"/>
            </p:cNvSpPr>
            <p:nvPr/>
          </p:nvSpPr>
          <p:spPr bwMode="auto">
            <a:xfrm>
              <a:off x="581625" y="2372766"/>
              <a:ext cx="5520127" cy="405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1600" b="1" dirty="0">
                  <a:solidFill>
                    <a:srgbClr val="0000FF"/>
                  </a:solidFill>
                  <a:latin typeface="Courier New" charset="0"/>
                </a:rPr>
                <a:t>LOAD 4    0001   0000 0000 0000 0100</a:t>
              </a:r>
              <a:endParaRPr lang="en-US" sz="1600" dirty="0">
                <a:solidFill>
                  <a:srgbClr val="0000FF"/>
                </a:solidFill>
              </a:endParaRPr>
            </a:p>
          </p:txBody>
        </p:sp>
        <p:sp>
          <p:nvSpPr>
            <p:cNvPr id="8" name="Line 11"/>
            <p:cNvSpPr>
              <a:spLocks noChangeShapeType="1"/>
            </p:cNvSpPr>
            <p:nvPr/>
          </p:nvSpPr>
          <p:spPr bwMode="auto">
            <a:xfrm>
              <a:off x="1685236" y="2590561"/>
              <a:ext cx="381000" cy="0"/>
            </a:xfrm>
            <a:prstGeom prst="line">
              <a:avLst/>
            </a:prstGeom>
            <a:ln>
              <a:headEnd/>
              <a:tailEnd type="arrow" w="med" len="sm"/>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9" name="Line 12"/>
            <p:cNvSpPr>
              <a:spLocks noChangeShapeType="1"/>
            </p:cNvSpPr>
            <p:nvPr/>
          </p:nvSpPr>
          <p:spPr bwMode="auto">
            <a:xfrm>
              <a:off x="2133418" y="2666822"/>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 name="Line 13"/>
            <p:cNvSpPr>
              <a:spLocks noChangeShapeType="1"/>
            </p:cNvSpPr>
            <p:nvPr/>
          </p:nvSpPr>
          <p:spPr bwMode="auto">
            <a:xfrm>
              <a:off x="2133418" y="2971622"/>
              <a:ext cx="685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 name="Line 14"/>
            <p:cNvSpPr>
              <a:spLocks noChangeShapeType="1"/>
            </p:cNvSpPr>
            <p:nvPr/>
          </p:nvSpPr>
          <p:spPr bwMode="auto">
            <a:xfrm>
              <a:off x="2819218" y="2666826"/>
              <a:ext cx="0" cy="30480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Line 15"/>
            <p:cNvSpPr>
              <a:spLocks noChangeShapeType="1"/>
            </p:cNvSpPr>
            <p:nvPr/>
          </p:nvSpPr>
          <p:spPr bwMode="auto">
            <a:xfrm>
              <a:off x="3048000" y="2666826"/>
              <a:ext cx="0" cy="30480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Line 16"/>
            <p:cNvSpPr>
              <a:spLocks noChangeShapeType="1"/>
            </p:cNvSpPr>
            <p:nvPr/>
          </p:nvSpPr>
          <p:spPr bwMode="auto">
            <a:xfrm flipV="1">
              <a:off x="3048000" y="2956230"/>
              <a:ext cx="2980145" cy="15392"/>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 name="Line 17"/>
            <p:cNvSpPr>
              <a:spLocks noChangeShapeType="1"/>
            </p:cNvSpPr>
            <p:nvPr/>
          </p:nvSpPr>
          <p:spPr bwMode="auto">
            <a:xfrm>
              <a:off x="6029008" y="2666822"/>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 name="Text Box 19"/>
            <p:cNvSpPr txBox="1">
              <a:spLocks noChangeArrowheads="1"/>
            </p:cNvSpPr>
            <p:nvPr/>
          </p:nvSpPr>
          <p:spPr bwMode="auto">
            <a:xfrm>
              <a:off x="3632018" y="2956230"/>
              <a:ext cx="2396127" cy="405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nchor="ctr">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1600" b="1" dirty="0"/>
                <a:t>memory address</a:t>
              </a:r>
            </a:p>
          </p:txBody>
        </p:sp>
      </p:grpSp>
    </p:spTree>
    <p:extLst>
      <p:ext uri="{BB962C8B-B14F-4D97-AF65-F5344CB8AC3E}">
        <p14:creationId xmlns:p14="http://schemas.microsoft.com/office/powerpoint/2010/main" val="107610399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xEl>
                                              <p:pRg st="8" end="8"/>
                                            </p:txEl>
                                          </p:spTgt>
                                        </p:tgtEl>
                                        <p:attrNameLst>
                                          <p:attrName>style.visibility</p:attrName>
                                        </p:attrNameLst>
                                      </p:cBhvr>
                                      <p:to>
                                        <p:strVal val="visible"/>
                                      </p:to>
                                    </p:set>
                                    <p:animEffect transition="in" filter="fade">
                                      <p:cBhvr>
                                        <p:cTn id="32" dur="500"/>
                                        <p:tgtEl>
                                          <p:spTgt spid="15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4">
                                            <p:txEl>
                                              <p:pRg st="9" end="9"/>
                                            </p:txEl>
                                          </p:spTgt>
                                        </p:tgtEl>
                                        <p:attrNameLst>
                                          <p:attrName>style.visibility</p:attrName>
                                        </p:attrNameLst>
                                      </p:cBhvr>
                                      <p:to>
                                        <p:strVal val="visible"/>
                                      </p:to>
                                    </p:set>
                                    <p:animEffect transition="in" filter="fade">
                                      <p:cBhvr>
                                        <p:cTn id="37" dur="500"/>
                                        <p:tgtEl>
                                          <p:spTgt spid="15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4">
                                            <p:txEl>
                                              <p:pRg st="10" end="10"/>
                                            </p:txEl>
                                          </p:spTgt>
                                        </p:tgtEl>
                                        <p:attrNameLst>
                                          <p:attrName>style.visibility</p:attrName>
                                        </p:attrNameLst>
                                      </p:cBhvr>
                                      <p:to>
                                        <p:strVal val="visible"/>
                                      </p:to>
                                    </p:set>
                                    <p:animEffect transition="in" filter="fade">
                                      <p:cBhvr>
                                        <p:cTn id="42" dur="500"/>
                                        <p:tgtEl>
                                          <p:spTgt spid="15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228600" y="1200150"/>
            <a:ext cx="8593069" cy="3412186"/>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dirty="0">
                <a:solidFill>
                  <a:schemeClr val="tx1"/>
                </a:solidFill>
              </a:rPr>
              <a:t>Must be defined for each processor</a:t>
            </a:r>
          </a:p>
          <a:p>
            <a:pPr lvl="1" eaLnBrk="1" hangingPunct="1">
              <a:spcBef>
                <a:spcPts val="400"/>
              </a:spcBef>
              <a:buClr>
                <a:srgbClr val="000000"/>
              </a:buClr>
              <a:buFont typeface="Courier New"/>
              <a:buChar char="o"/>
            </a:pPr>
            <a:r>
              <a:rPr lang="en-US" sz="1600" dirty="0">
                <a:solidFill>
                  <a:schemeClr val="tx1"/>
                </a:solidFill>
              </a:rPr>
              <a:t>hard-wired for particular processor’s architecture</a:t>
            </a:r>
          </a:p>
          <a:p>
            <a:pPr lvl="1" eaLnBrk="1" hangingPunct="1">
              <a:spcBef>
                <a:spcPts val="400"/>
              </a:spcBef>
              <a:buClr>
                <a:srgbClr val="000000"/>
              </a:buClr>
              <a:buFont typeface="Courier New"/>
              <a:buChar char="o"/>
            </a:pPr>
            <a:r>
              <a:rPr lang="en-US" sz="1600" dirty="0">
                <a:solidFill>
                  <a:schemeClr val="tx1"/>
                </a:solidFill>
              </a:rPr>
              <a:t>generated by compilers for higher-level languages</a:t>
            </a:r>
          </a:p>
          <a:p>
            <a:pPr eaLnBrk="1" hangingPunct="1">
              <a:spcBef>
                <a:spcPts val="400"/>
              </a:spcBef>
              <a:buClr>
                <a:srgbClr val="000000"/>
              </a:buClr>
              <a:buFont typeface="Arial" charset="0"/>
              <a:buChar char="●"/>
            </a:pPr>
            <a:r>
              <a:rPr lang="en-US" sz="1800" dirty="0">
                <a:solidFill>
                  <a:schemeClr val="tx1"/>
                </a:solidFill>
              </a:rPr>
              <a:t>Modern processors are very complicated</a:t>
            </a:r>
          </a:p>
          <a:p>
            <a:pPr lvl="1" eaLnBrk="1" hangingPunct="1">
              <a:spcBef>
                <a:spcPts val="400"/>
              </a:spcBef>
              <a:buClr>
                <a:srgbClr val="000000"/>
              </a:buClr>
              <a:buFont typeface="Courier New"/>
              <a:buChar char="o"/>
            </a:pPr>
            <a:r>
              <a:rPr lang="en-US" sz="1600" dirty="0">
                <a:solidFill>
                  <a:schemeClr val="tx1"/>
                </a:solidFill>
              </a:rPr>
              <a:t>so writing at assembly language level takes real skill (learn it in CS33!)</a:t>
            </a:r>
          </a:p>
          <a:p>
            <a:pPr lvl="1" eaLnBrk="1" hangingPunct="1">
              <a:spcBef>
                <a:spcPts val="400"/>
              </a:spcBef>
              <a:buClr>
                <a:srgbClr val="000000"/>
              </a:buClr>
              <a:buFont typeface="Courier New"/>
              <a:buChar char="o"/>
            </a:pPr>
            <a:r>
              <a:rPr lang="en-US" sz="1600" dirty="0">
                <a:solidFill>
                  <a:schemeClr val="tx1"/>
                </a:solidFill>
              </a:rPr>
              <a:t>compilers can optimize code globally for high-level languages, using sophisticated computation graphs</a:t>
            </a:r>
          </a:p>
          <a:p>
            <a:pPr lvl="1" eaLnBrk="1" hangingPunct="1">
              <a:spcBef>
                <a:spcPts val="400"/>
              </a:spcBef>
              <a:buClr>
                <a:srgbClr val="000000"/>
              </a:buClr>
              <a:buFont typeface="Courier New"/>
              <a:buChar char="o"/>
            </a:pPr>
            <a:r>
              <a:rPr lang="en-US" sz="1600" dirty="0">
                <a:solidFill>
                  <a:schemeClr val="tx1"/>
                </a:solidFill>
              </a:rPr>
              <a:t>programmers generally optimize code only locally</a:t>
            </a:r>
          </a:p>
          <a:p>
            <a:pPr eaLnBrk="1" hangingPunct="1">
              <a:spcBef>
                <a:spcPts val="400"/>
              </a:spcBef>
              <a:buClr>
                <a:srgbClr val="000000"/>
              </a:buClr>
              <a:buFont typeface="Arial" charset="0"/>
              <a:buChar char="●"/>
            </a:pPr>
            <a:r>
              <a:rPr lang="en-US" sz="1600" dirty="0">
                <a:solidFill>
                  <a:schemeClr val="tx1"/>
                </a:solidFill>
              </a:rPr>
              <a:t>Still used today when speed and size count</a:t>
            </a:r>
          </a:p>
          <a:p>
            <a:pPr lvl="1" eaLnBrk="1" hangingPunct="1">
              <a:spcBef>
                <a:spcPts val="400"/>
              </a:spcBef>
              <a:buClr>
                <a:srgbClr val="000000"/>
              </a:buClr>
              <a:buFont typeface="Courier New"/>
              <a:buChar char="o"/>
            </a:pPr>
            <a:r>
              <a:rPr lang="en-US" sz="1600" dirty="0">
                <a:solidFill>
                  <a:schemeClr val="tx1"/>
                </a:solidFill>
              </a:rPr>
              <a:t>embedded computers, device drivers, games</a:t>
            </a:r>
          </a:p>
          <a:p>
            <a:pPr lvl="1" eaLnBrk="1" hangingPunct="1">
              <a:spcBef>
                <a:spcPts val="400"/>
              </a:spcBef>
              <a:buClr>
                <a:srgbClr val="000000"/>
              </a:buClr>
              <a:buFont typeface="Courier New"/>
              <a:buChar char="o"/>
            </a:pPr>
            <a:r>
              <a:rPr lang="en-US" sz="1600" dirty="0">
                <a:solidFill>
                  <a:schemeClr val="tx1"/>
                </a:solidFill>
              </a:rPr>
              <a:t>programmer must understand hardware well to use effectively</a:t>
            </a:r>
          </a:p>
          <a:p>
            <a:pPr lvl="1" eaLnBrk="1" hangingPunct="1">
              <a:spcBef>
                <a:spcPts val="400"/>
              </a:spcBef>
              <a:buClr>
                <a:srgbClr val="000000"/>
              </a:buClr>
              <a:buFont typeface="Courier New"/>
              <a:buChar char="o"/>
            </a:pPr>
            <a:r>
              <a:rPr lang="en-US" sz="1600" dirty="0">
                <a:solidFill>
                  <a:schemeClr val="tx1"/>
                </a:solidFill>
              </a:rPr>
              <a:t>increasingly, C is used as a “machine-independent” assembly language (CS33)</a:t>
            </a:r>
          </a:p>
        </p:txBody>
      </p:sp>
      <p:sp>
        <p:nvSpPr>
          <p:cNvPr id="6" name="Shape 153">
            <a:extLst>
              <a:ext uri="{FF2B5EF4-FFF2-40B4-BE49-F238E27FC236}">
                <a16:creationId xmlns:a16="http://schemas.microsoft.com/office/drawing/2014/main" id="{32019895-D416-4FC4-87E6-AA1B0F94EDAD}"/>
              </a:ext>
            </a:extLst>
          </p:cNvPr>
          <p:cNvSpPr txBox="1">
            <a:spLocks noGrp="1"/>
          </p:cNvSpPr>
          <p:nvPr>
            <p:ph type="title"/>
          </p:nvPr>
        </p:nvSpPr>
        <p:spPr>
          <a:xfrm>
            <a:off x="520700" y="167612"/>
            <a:ext cx="8623300" cy="904833"/>
          </a:xfrm>
        </p:spPr>
        <p:txBody>
          <a:bodyPr>
            <a:spAutoFit/>
          </a:bodyPr>
          <a:lstStyle/>
          <a:p>
            <a:pPr eaLnBrk="1" hangingPunct="1">
              <a:spcBef>
                <a:spcPct val="0"/>
              </a:spcBef>
              <a:buClr>
                <a:srgbClr val="000000"/>
              </a:buClr>
            </a:pPr>
            <a:r>
              <a:rPr lang="en-US" sz="2600" b="1" dirty="0">
                <a:latin typeface="Arial" charset="0"/>
                <a:cs typeface="Arial" charset="0"/>
              </a:rPr>
              <a:t>First, Numeric Machine Language, Then Came Assembly Language (2/2)</a:t>
            </a:r>
          </a:p>
        </p:txBody>
      </p:sp>
    </p:spTree>
    <p:extLst>
      <p:ext uri="{BB962C8B-B14F-4D97-AF65-F5344CB8AC3E}">
        <p14:creationId xmlns:p14="http://schemas.microsoft.com/office/powerpoint/2010/main" val="248121476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Effect transition="in" filter="fade">
                                      <p:cBhvr>
                                        <p:cTn id="32" dur="500"/>
                                        <p:tgtEl>
                                          <p:spTgt spid="15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4">
                                            <p:txEl>
                                              <p:pRg st="6" end="6"/>
                                            </p:txEl>
                                          </p:spTgt>
                                        </p:tgtEl>
                                        <p:attrNameLst>
                                          <p:attrName>style.visibility</p:attrName>
                                        </p:attrNameLst>
                                      </p:cBhvr>
                                      <p:to>
                                        <p:strVal val="visible"/>
                                      </p:to>
                                    </p:set>
                                    <p:animEffect transition="in" filter="fade">
                                      <p:cBhvr>
                                        <p:cTn id="37" dur="500"/>
                                        <p:tgtEl>
                                          <p:spTgt spid="15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4">
                                            <p:txEl>
                                              <p:pRg st="7" end="7"/>
                                            </p:txEl>
                                          </p:spTgt>
                                        </p:tgtEl>
                                        <p:attrNameLst>
                                          <p:attrName>style.visibility</p:attrName>
                                        </p:attrNameLst>
                                      </p:cBhvr>
                                      <p:to>
                                        <p:strVal val="visible"/>
                                      </p:to>
                                    </p:set>
                                    <p:animEffect transition="in" filter="fade">
                                      <p:cBhvr>
                                        <p:cTn id="42" dur="500"/>
                                        <p:tgtEl>
                                          <p:spTgt spid="15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4">
                                            <p:txEl>
                                              <p:pRg st="8" end="8"/>
                                            </p:txEl>
                                          </p:spTgt>
                                        </p:tgtEl>
                                        <p:attrNameLst>
                                          <p:attrName>style.visibility</p:attrName>
                                        </p:attrNameLst>
                                      </p:cBhvr>
                                      <p:to>
                                        <p:strVal val="visible"/>
                                      </p:to>
                                    </p:set>
                                    <p:animEffect transition="in" filter="fade">
                                      <p:cBhvr>
                                        <p:cTn id="47" dur="500"/>
                                        <p:tgtEl>
                                          <p:spTgt spid="15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4">
                                            <p:txEl>
                                              <p:pRg st="9" end="9"/>
                                            </p:txEl>
                                          </p:spTgt>
                                        </p:tgtEl>
                                        <p:attrNameLst>
                                          <p:attrName>style.visibility</p:attrName>
                                        </p:attrNameLst>
                                      </p:cBhvr>
                                      <p:to>
                                        <p:strVal val="visible"/>
                                      </p:to>
                                    </p:set>
                                    <p:animEffect transition="in" filter="fade">
                                      <p:cBhvr>
                                        <p:cTn id="52" dur="500"/>
                                        <p:tgtEl>
                                          <p:spTgt spid="15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4">
                                            <p:txEl>
                                              <p:pRg st="10" end="10"/>
                                            </p:txEl>
                                          </p:spTgt>
                                        </p:tgtEl>
                                        <p:attrNameLst>
                                          <p:attrName>style.visibility</p:attrName>
                                        </p:attrNameLst>
                                      </p:cBhvr>
                                      <p:to>
                                        <p:strVal val="visible"/>
                                      </p:to>
                                    </p:set>
                                    <p:animEffect transition="in" filter="fade">
                                      <p:cBhvr>
                                        <p:cTn id="57" dur="500"/>
                                        <p:tgtEl>
                                          <p:spTgt spid="15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243383" y="971550"/>
            <a:ext cx="8837117" cy="3740481"/>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dirty="0">
                <a:solidFill>
                  <a:schemeClr val="tx1"/>
                </a:solidFill>
              </a:rPr>
              <a:t>Attempt to make programming more intuitive</a:t>
            </a:r>
          </a:p>
          <a:p>
            <a:pPr lvl="1" eaLnBrk="1" hangingPunct="1">
              <a:spcBef>
                <a:spcPts val="400"/>
              </a:spcBef>
              <a:buClr>
                <a:srgbClr val="000000"/>
              </a:buClr>
              <a:buFont typeface="Courier New"/>
              <a:buChar char="o"/>
            </a:pPr>
            <a:r>
              <a:rPr lang="en-US" sz="1600" dirty="0">
                <a:solidFill>
                  <a:schemeClr val="tx1"/>
                </a:solidFill>
              </a:rPr>
              <a:t>closer to programmer’s concepts (high-level)</a:t>
            </a:r>
          </a:p>
          <a:p>
            <a:pPr lvl="1" eaLnBrk="1" hangingPunct="1">
              <a:spcBef>
                <a:spcPts val="400"/>
              </a:spcBef>
              <a:buClr>
                <a:srgbClr val="000000"/>
              </a:buClr>
              <a:buFont typeface="Courier New"/>
              <a:buChar char="o"/>
            </a:pPr>
            <a:r>
              <a:rPr lang="en-US" sz="1600" dirty="0">
                <a:solidFill>
                  <a:schemeClr val="tx1"/>
                </a:solidFill>
              </a:rPr>
              <a:t>further from machine’s concepts (low-level)</a:t>
            </a:r>
          </a:p>
          <a:p>
            <a:pPr eaLnBrk="1" hangingPunct="1">
              <a:spcBef>
                <a:spcPts val="400"/>
              </a:spcBef>
              <a:buClr>
                <a:srgbClr val="000000"/>
              </a:buClr>
              <a:buFont typeface="Arial" charset="0"/>
              <a:buChar char="●"/>
            </a:pPr>
            <a:r>
              <a:rPr lang="en-US" sz="1800" dirty="0">
                <a:solidFill>
                  <a:schemeClr val="tx1"/>
                </a:solidFill>
              </a:rPr>
              <a:t>Symbolic code that is 1:N with machine code</a:t>
            </a:r>
          </a:p>
          <a:p>
            <a:pPr lvl="1" eaLnBrk="1" hangingPunct="1">
              <a:spcBef>
                <a:spcPts val="400"/>
              </a:spcBef>
              <a:buClr>
                <a:srgbClr val="000000"/>
              </a:buClr>
              <a:buFont typeface="Courier New"/>
              <a:buChar char="o"/>
            </a:pPr>
            <a:r>
              <a:rPr lang="en-US" sz="1600" dirty="0">
                <a:solidFill>
                  <a:schemeClr val="tx1"/>
                </a:solidFill>
              </a:rPr>
              <a:t>one high-level instruction may become tens or hundreds of machine code instructions</a:t>
            </a:r>
          </a:p>
          <a:p>
            <a:pPr eaLnBrk="1" hangingPunct="1">
              <a:spcBef>
                <a:spcPts val="400"/>
              </a:spcBef>
              <a:buClr>
                <a:srgbClr val="000000"/>
              </a:buClr>
              <a:buFont typeface="Arial" charset="0"/>
              <a:buChar char="●"/>
            </a:pPr>
            <a:r>
              <a:rPr lang="en-US" sz="1800" dirty="0">
                <a:solidFill>
                  <a:schemeClr val="tx1"/>
                </a:solidFill>
              </a:rPr>
              <a:t>Most importantly, machine independent</a:t>
            </a:r>
          </a:p>
          <a:p>
            <a:pPr lvl="1" eaLnBrk="1" hangingPunct="1">
              <a:spcBef>
                <a:spcPts val="400"/>
              </a:spcBef>
              <a:buClr>
                <a:srgbClr val="000000"/>
              </a:buClr>
              <a:buFont typeface="Courier New"/>
              <a:buChar char="o"/>
            </a:pPr>
            <a:r>
              <a:rPr lang="en-US" sz="1600" dirty="0">
                <a:solidFill>
                  <a:schemeClr val="tx1"/>
                </a:solidFill>
              </a:rPr>
              <a:t>avoided vendor lock-in</a:t>
            </a:r>
          </a:p>
          <a:p>
            <a:pPr lvl="1" eaLnBrk="1" hangingPunct="1">
              <a:spcBef>
                <a:spcPts val="400"/>
              </a:spcBef>
              <a:buClr>
                <a:srgbClr val="000000"/>
              </a:buClr>
              <a:buFont typeface="Courier New"/>
              <a:buChar char="o"/>
            </a:pPr>
            <a:r>
              <a:rPr lang="en-US" sz="1600" dirty="0">
                <a:solidFill>
                  <a:schemeClr val="tx1"/>
                </a:solidFill>
              </a:rPr>
              <a:t>depended on compiler to translate high-level constructs to computer’s machine code</a:t>
            </a:r>
          </a:p>
          <a:p>
            <a:pPr lvl="1" eaLnBrk="1" hangingPunct="1">
              <a:spcBef>
                <a:spcPts val="400"/>
              </a:spcBef>
              <a:buClr>
                <a:srgbClr val="000000"/>
              </a:buClr>
              <a:buFont typeface="Courier New"/>
              <a:buChar char="o"/>
            </a:pPr>
            <a:r>
              <a:rPr lang="en-US" sz="1600" dirty="0">
                <a:solidFill>
                  <a:schemeClr val="tx1"/>
                </a:solidFill>
              </a:rPr>
              <a:t>thus allows one source program to be used on many target architectures</a:t>
            </a:r>
          </a:p>
          <a:p>
            <a:pPr eaLnBrk="1" hangingPunct="1">
              <a:spcBef>
                <a:spcPts val="400"/>
              </a:spcBef>
              <a:buClr>
                <a:srgbClr val="000000"/>
              </a:buClr>
              <a:buFont typeface="Arial" charset="0"/>
              <a:buChar char="●"/>
            </a:pPr>
            <a:r>
              <a:rPr lang="en-US" sz="1800" dirty="0">
                <a:solidFill>
                  <a:schemeClr val="tx1"/>
                </a:solidFill>
              </a:rPr>
              <a:t>Still trying to make languages higher level</a:t>
            </a:r>
          </a:p>
          <a:p>
            <a:pPr lvl="1" eaLnBrk="1" hangingPunct="1">
              <a:spcBef>
                <a:spcPts val="400"/>
              </a:spcBef>
              <a:buClr>
                <a:srgbClr val="000000"/>
              </a:buClr>
              <a:buFont typeface="Courier New"/>
              <a:buChar char="o"/>
            </a:pPr>
            <a:r>
              <a:rPr lang="en-US" sz="1600" dirty="0">
                <a:solidFill>
                  <a:schemeClr val="tx1"/>
                </a:solidFill>
              </a:rPr>
              <a:t>Java guarantees single compilation, same execution on multiple machines via byte codes: write once, run everywhere</a:t>
            </a:r>
          </a:p>
          <a:p>
            <a:pPr lvl="1" eaLnBrk="1" hangingPunct="1">
              <a:spcBef>
                <a:spcPts val="400"/>
              </a:spcBef>
              <a:buClr>
                <a:srgbClr val="000000"/>
              </a:buClr>
              <a:buFont typeface="Courier New"/>
              <a:buChar char="o"/>
            </a:pPr>
            <a:r>
              <a:rPr lang="en-US" sz="1600" dirty="0">
                <a:solidFill>
                  <a:schemeClr val="tx1"/>
                </a:solidFill>
              </a:rPr>
              <a:t>compile to byte code virtual machine; computer will have virtual machine interpreter </a:t>
            </a:r>
          </a:p>
        </p:txBody>
      </p:sp>
      <p:sp>
        <p:nvSpPr>
          <p:cNvPr id="6" name="Shape 153">
            <a:extLst>
              <a:ext uri="{FF2B5EF4-FFF2-40B4-BE49-F238E27FC236}">
                <a16:creationId xmlns:a16="http://schemas.microsoft.com/office/drawing/2014/main" id="{AB28C20F-5E70-4B2E-A9AB-6739A8BA34BA}"/>
              </a:ext>
            </a:extLst>
          </p:cNvPr>
          <p:cNvSpPr txBox="1">
            <a:spLocks noGrp="1"/>
          </p:cNvSpPr>
          <p:nvPr>
            <p:ph type="title"/>
          </p:nvPr>
        </p:nvSpPr>
        <p:spPr>
          <a:xfrm>
            <a:off x="444500" y="295216"/>
            <a:ext cx="8623300" cy="600134"/>
          </a:xfrm>
        </p:spPr>
        <p:txBody>
          <a:bodyPr>
            <a:spAutoFit/>
          </a:bodyPr>
          <a:lstStyle/>
          <a:p>
            <a:pPr eaLnBrk="1" hangingPunct="1">
              <a:spcBef>
                <a:spcPct val="0"/>
              </a:spcBef>
              <a:buClr>
                <a:srgbClr val="000000"/>
              </a:buClr>
            </a:pPr>
            <a:r>
              <a:rPr lang="en-US" sz="3000" b="1" dirty="0">
                <a:latin typeface="Arial" charset="0"/>
                <a:cs typeface="Arial" charset="0"/>
              </a:rPr>
              <a:t>High-Level Languages</a:t>
            </a:r>
          </a:p>
        </p:txBody>
      </p:sp>
    </p:spTree>
    <p:extLst>
      <p:ext uri="{BB962C8B-B14F-4D97-AF65-F5344CB8AC3E}">
        <p14:creationId xmlns:p14="http://schemas.microsoft.com/office/powerpoint/2010/main" val="12933215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4">
                                            <p:txEl>
                                              <p:pRg st="4" end="4"/>
                                            </p:txEl>
                                          </p:spTgt>
                                        </p:tgtEl>
                                        <p:attrNameLst>
                                          <p:attrName>style.visibility</p:attrName>
                                        </p:attrNameLst>
                                      </p:cBhvr>
                                      <p:to>
                                        <p:strVal val="visible"/>
                                      </p:to>
                                    </p:set>
                                    <p:animEffect transition="in" filter="fade">
                                      <p:cBhvr>
                                        <p:cTn id="25" dur="500"/>
                                        <p:tgtEl>
                                          <p:spTgt spid="15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4">
                                            <p:txEl>
                                              <p:pRg st="5" end="5"/>
                                            </p:txEl>
                                          </p:spTgt>
                                        </p:tgtEl>
                                        <p:attrNameLst>
                                          <p:attrName>style.visibility</p:attrName>
                                        </p:attrNameLst>
                                      </p:cBhvr>
                                      <p:to>
                                        <p:strVal val="visible"/>
                                      </p:to>
                                    </p:set>
                                    <p:animEffect transition="in" filter="fade">
                                      <p:cBhvr>
                                        <p:cTn id="30" dur="500"/>
                                        <p:tgtEl>
                                          <p:spTgt spid="15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4">
                                            <p:txEl>
                                              <p:pRg st="6" end="6"/>
                                            </p:txEl>
                                          </p:spTgt>
                                        </p:tgtEl>
                                        <p:attrNameLst>
                                          <p:attrName>style.visibility</p:attrName>
                                        </p:attrNameLst>
                                      </p:cBhvr>
                                      <p:to>
                                        <p:strVal val="visible"/>
                                      </p:to>
                                    </p:set>
                                    <p:animEffect transition="in" filter="fade">
                                      <p:cBhvr>
                                        <p:cTn id="35" dur="500"/>
                                        <p:tgtEl>
                                          <p:spTgt spid="15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4">
                                            <p:txEl>
                                              <p:pRg st="7" end="7"/>
                                            </p:txEl>
                                          </p:spTgt>
                                        </p:tgtEl>
                                        <p:attrNameLst>
                                          <p:attrName>style.visibility</p:attrName>
                                        </p:attrNameLst>
                                      </p:cBhvr>
                                      <p:to>
                                        <p:strVal val="visible"/>
                                      </p:to>
                                    </p:set>
                                    <p:animEffect transition="in" filter="fade">
                                      <p:cBhvr>
                                        <p:cTn id="40" dur="500"/>
                                        <p:tgtEl>
                                          <p:spTgt spid="154">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4">
                                            <p:txEl>
                                              <p:pRg st="8" end="8"/>
                                            </p:txEl>
                                          </p:spTgt>
                                        </p:tgtEl>
                                        <p:attrNameLst>
                                          <p:attrName>style.visibility</p:attrName>
                                        </p:attrNameLst>
                                      </p:cBhvr>
                                      <p:to>
                                        <p:strVal val="visible"/>
                                      </p:to>
                                    </p:set>
                                    <p:animEffect transition="in" filter="fade">
                                      <p:cBhvr>
                                        <p:cTn id="45" dur="500"/>
                                        <p:tgtEl>
                                          <p:spTgt spid="154">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4">
                                            <p:txEl>
                                              <p:pRg st="9" end="9"/>
                                            </p:txEl>
                                          </p:spTgt>
                                        </p:tgtEl>
                                        <p:attrNameLst>
                                          <p:attrName>style.visibility</p:attrName>
                                        </p:attrNameLst>
                                      </p:cBhvr>
                                      <p:to>
                                        <p:strVal val="visible"/>
                                      </p:to>
                                    </p:set>
                                    <p:animEffect transition="in" filter="fade">
                                      <p:cBhvr>
                                        <p:cTn id="50" dur="500"/>
                                        <p:tgtEl>
                                          <p:spTgt spid="154">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54">
                                            <p:txEl>
                                              <p:pRg st="10" end="10"/>
                                            </p:txEl>
                                          </p:spTgt>
                                        </p:tgtEl>
                                        <p:attrNameLst>
                                          <p:attrName>style.visibility</p:attrName>
                                        </p:attrNameLst>
                                      </p:cBhvr>
                                      <p:to>
                                        <p:strVal val="visible"/>
                                      </p:to>
                                    </p:set>
                                    <p:animEffect transition="in" filter="fade">
                                      <p:cBhvr>
                                        <p:cTn id="55" dur="500"/>
                                        <p:tgtEl>
                                          <p:spTgt spid="154">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4">
                                            <p:txEl>
                                              <p:pRg st="11" end="11"/>
                                            </p:txEl>
                                          </p:spTgt>
                                        </p:tgtEl>
                                        <p:attrNameLst>
                                          <p:attrName>style.visibility</p:attrName>
                                        </p:attrNameLst>
                                      </p:cBhvr>
                                      <p:to>
                                        <p:strVal val="visible"/>
                                      </p:to>
                                    </p:set>
                                    <p:animEffect transition="in" filter="fade">
                                      <p:cBhvr>
                                        <p:cTn id="60" dur="500"/>
                                        <p:tgtEl>
                                          <p:spTgt spid="15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53">
            <a:extLst>
              <a:ext uri="{FF2B5EF4-FFF2-40B4-BE49-F238E27FC236}">
                <a16:creationId xmlns:a16="http://schemas.microsoft.com/office/drawing/2014/main" id="{26EAF6DA-0626-45D7-B39D-1D8F62A59B48}"/>
              </a:ext>
            </a:extLst>
          </p:cNvPr>
          <p:cNvSpPr txBox="1">
            <a:spLocks/>
          </p:cNvSpPr>
          <p:nvPr/>
        </p:nvSpPr>
        <p:spPr>
          <a:xfrm>
            <a:off x="457200" y="224418"/>
            <a:ext cx="5715000" cy="646300"/>
          </a:xfrm>
          <a:prstGeom prst="rect">
            <a:avLst/>
          </a:prstGeom>
          <a:noFill/>
          <a:ln>
            <a:noFill/>
          </a:ln>
        </p:spPr>
        <p:txBody>
          <a:bodyPr wrap="square" lIns="91425" tIns="91425" rIns="91425" bIns="91425" anchor="b"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spcBef>
                <a:spcPct val="0"/>
              </a:spcBef>
              <a:buClr>
                <a:srgbClr val="000000"/>
              </a:buClr>
            </a:pPr>
            <a:r>
              <a:rPr lang="en-US" sz="3000" dirty="0">
                <a:latin typeface="Arial" charset="0"/>
                <a:cs typeface="Arial" charset="0"/>
              </a:rPr>
              <a:t>In the beginning… (1/11)</a:t>
            </a:r>
          </a:p>
        </p:txBody>
      </p:sp>
      <p:sp>
        <p:nvSpPr>
          <p:cNvPr id="4" name="Shape 154"/>
          <p:cNvSpPr txBox="1">
            <a:spLocks/>
          </p:cNvSpPr>
          <p:nvPr/>
        </p:nvSpPr>
        <p:spPr>
          <a:xfrm>
            <a:off x="228600" y="819150"/>
            <a:ext cx="5791199" cy="4305764"/>
          </a:xfrm>
          <a:prstGeom prst="rect">
            <a:avLst/>
          </a:prstGeom>
        </p:spPr>
        <p:txBody>
          <a:bodyPr vert="horz" wrap="square" lIns="91425" tIns="91425" rIns="91425" bIns="91425" rtlCol="0" anchor="t" anchorCtr="0">
            <a:spAutoFit/>
          </a:bodyPr>
          <a:lstStyle>
            <a:lvl1pPr marL="457200" indent="-381000" algn="l" defTabSz="914400" rtl="0" eaLnBrk="1" latinLnBrk="0" hangingPunct="1">
              <a:lnSpc>
                <a:spcPct val="90000"/>
              </a:lnSpc>
              <a:spcBef>
                <a:spcPts val="0"/>
              </a:spcBef>
              <a:buFont typeface="Arial"/>
              <a:buChar char="•"/>
              <a:defRPr sz="1400" kern="1200">
                <a:solidFill>
                  <a:srgbClr val="000000"/>
                </a:solidFill>
                <a:latin typeface="Arial" charset="0"/>
                <a:ea typeface="ＭＳ Ｐゴシック" charset="0"/>
                <a:cs typeface="Arial" charset="0"/>
                <a:sym typeface="Arial" charset="0"/>
              </a:defRPr>
            </a:lvl1pPr>
            <a:lvl2pPr marL="914400" indent="-3810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2pPr>
            <a:lvl3pPr marL="11430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3pPr>
            <a:lvl4pPr marL="16002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4pPr>
            <a:lvl5pPr marL="20574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5pPr>
            <a:lvl6pPr marL="25146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6pPr>
            <a:lvl7pPr marL="29718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7pPr>
            <a:lvl8pPr marL="34290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8pPr>
            <a:lvl9pPr marL="38862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9pPr>
          </a:lstStyle>
          <a:p>
            <a:pPr>
              <a:spcBef>
                <a:spcPts val="1000"/>
              </a:spcBef>
              <a:buClr>
                <a:srgbClr val="000000"/>
              </a:buClr>
              <a:buFont typeface="Arial" charset="0"/>
              <a:buChar char="●"/>
            </a:pPr>
            <a:r>
              <a:rPr lang="en-US" sz="1800" dirty="0"/>
              <a:t>Calculating and Calculus come from Latin word </a:t>
            </a:r>
            <a:r>
              <a:rPr lang="en-US" sz="1800" i="1" dirty="0"/>
              <a:t>calculus</a:t>
            </a:r>
            <a:r>
              <a:rPr lang="en-US" sz="1800" dirty="0"/>
              <a:t> ‎(“a pebble or stone used for counting”), diminutive of </a:t>
            </a:r>
            <a:r>
              <a:rPr lang="en-US" sz="1800" dirty="0" err="1"/>
              <a:t>calx</a:t>
            </a:r>
            <a:r>
              <a:rPr lang="en-US" sz="1800" dirty="0"/>
              <a:t> ‎(“limestone”)</a:t>
            </a:r>
          </a:p>
          <a:p>
            <a:pPr>
              <a:spcBef>
                <a:spcPts val="1000"/>
              </a:spcBef>
              <a:buClr>
                <a:srgbClr val="000000"/>
              </a:buClr>
              <a:buFont typeface="Arial" charset="0"/>
              <a:buChar char="●"/>
            </a:pPr>
            <a:r>
              <a:rPr lang="en-US" sz="1800" dirty="0"/>
              <a:t>Crucial</a:t>
            </a:r>
            <a:r>
              <a:rPr lang="zh-CN" altLang="en-US" sz="1800" dirty="0"/>
              <a:t> </a:t>
            </a:r>
            <a:r>
              <a:rPr lang="en-US" altLang="zh-CN" sz="1800" dirty="0"/>
              <a:t>inventions</a:t>
            </a:r>
            <a:r>
              <a:rPr lang="zh-CN" altLang="en-US" sz="1800" dirty="0"/>
              <a:t> </a:t>
            </a:r>
            <a:r>
              <a:rPr lang="en-US" altLang="zh-CN" sz="1800" dirty="0"/>
              <a:t>are</a:t>
            </a:r>
            <a:r>
              <a:rPr lang="zh-CN" altLang="en-US" sz="1800" dirty="0"/>
              <a:t> </a:t>
            </a:r>
            <a:r>
              <a:rPr lang="en-US" altLang="zh-CN" sz="1800" dirty="0"/>
              <a:t>the</a:t>
            </a:r>
            <a:r>
              <a:rPr lang="zh-CN" altLang="en-US" sz="1800" dirty="0"/>
              <a:t> </a:t>
            </a:r>
            <a:r>
              <a:rPr lang="en-US" altLang="zh-CN" sz="1800" dirty="0"/>
              <a:t>positional</a:t>
            </a:r>
            <a:r>
              <a:rPr lang="zh-CN" altLang="en-US" sz="1800" dirty="0"/>
              <a:t> </a:t>
            </a:r>
            <a:r>
              <a:rPr lang="en-US" altLang="zh-CN" sz="1800" dirty="0"/>
              <a:t>numbering</a:t>
            </a:r>
            <a:r>
              <a:rPr lang="zh-CN" altLang="en-US" sz="1800" dirty="0"/>
              <a:t> </a:t>
            </a:r>
            <a:r>
              <a:rPr lang="en-US" altLang="zh-CN" sz="1800" dirty="0"/>
              <a:t>system,</a:t>
            </a:r>
            <a:r>
              <a:rPr lang="zh-CN" altLang="en-US" sz="1800" dirty="0"/>
              <a:t> </a:t>
            </a:r>
            <a:r>
              <a:rPr lang="en-US" altLang="zh-CN" sz="1800" dirty="0"/>
              <a:t>zero</a:t>
            </a:r>
            <a:r>
              <a:rPr lang="en-US" altLang="zh-CN" sz="1800" baseline="30000" dirty="0"/>
              <a:t>1</a:t>
            </a:r>
            <a:r>
              <a:rPr lang="en-US" altLang="zh-CN" sz="1800" dirty="0"/>
              <a:t>,</a:t>
            </a:r>
            <a:r>
              <a:rPr lang="zh-CN" altLang="en-US" sz="1800" dirty="0"/>
              <a:t> </a:t>
            </a:r>
            <a:r>
              <a:rPr lang="en-US" altLang="zh-CN" sz="1800" dirty="0"/>
              <a:t>and</a:t>
            </a:r>
            <a:r>
              <a:rPr lang="zh-CN" altLang="en-US" sz="1800" dirty="0"/>
              <a:t> </a:t>
            </a:r>
            <a:r>
              <a:rPr lang="en-US" altLang="zh-CN" sz="1800" dirty="0"/>
              <a:t>early</a:t>
            </a:r>
            <a:r>
              <a:rPr lang="zh-CN" altLang="en-US" sz="1800" dirty="0"/>
              <a:t> </a:t>
            </a:r>
            <a:r>
              <a:rPr lang="en-US" altLang="zh-CN" sz="1800" dirty="0"/>
              <a:t>algorithms</a:t>
            </a:r>
            <a:r>
              <a:rPr lang="zh-CN" altLang="en-US" sz="1800" dirty="0"/>
              <a:t> </a:t>
            </a:r>
            <a:r>
              <a:rPr lang="en-US" altLang="zh-CN" sz="1800" dirty="0"/>
              <a:t>such as</a:t>
            </a:r>
            <a:r>
              <a:rPr lang="zh-CN" altLang="en-US" sz="1800" dirty="0"/>
              <a:t> </a:t>
            </a:r>
            <a:r>
              <a:rPr lang="en-US" altLang="zh-CN" sz="1800" dirty="0"/>
              <a:t>multiplication</a:t>
            </a:r>
            <a:r>
              <a:rPr lang="zh-CN" altLang="en-US" sz="1800" dirty="0"/>
              <a:t> </a:t>
            </a:r>
            <a:r>
              <a:rPr lang="en-US" altLang="zh-CN" sz="1800" dirty="0"/>
              <a:t>and</a:t>
            </a:r>
            <a:r>
              <a:rPr lang="zh-CN" altLang="en-US" sz="1800" dirty="0"/>
              <a:t> </a:t>
            </a:r>
            <a:r>
              <a:rPr lang="en-US" altLang="zh-CN" sz="1800" dirty="0"/>
              <a:t>division</a:t>
            </a:r>
          </a:p>
          <a:p>
            <a:pPr lvl="1">
              <a:spcBef>
                <a:spcPts val="1000"/>
              </a:spcBef>
              <a:buClr>
                <a:srgbClr val="000000"/>
              </a:buClr>
              <a:buFont typeface="Courier New" charset="0"/>
              <a:buChar char="o"/>
            </a:pPr>
            <a:r>
              <a:rPr lang="en-US" sz="1600" i="1" dirty="0"/>
              <a:t>Algorithm</a:t>
            </a:r>
            <a:r>
              <a:rPr lang="zh-CN" altLang="en-US" sz="1600" dirty="0"/>
              <a:t> </a:t>
            </a:r>
            <a:r>
              <a:rPr lang="en-US" altLang="zh-CN" sz="1600" dirty="0"/>
              <a:t>is</a:t>
            </a:r>
            <a:r>
              <a:rPr lang="zh-CN" altLang="en-US" sz="1600" dirty="0"/>
              <a:t> </a:t>
            </a:r>
            <a:r>
              <a:rPr lang="en-US" altLang="zh-CN" sz="1600" dirty="0"/>
              <a:t>named</a:t>
            </a:r>
            <a:r>
              <a:rPr lang="zh-CN" altLang="en-US" sz="1600" dirty="0"/>
              <a:t> </a:t>
            </a:r>
            <a:r>
              <a:rPr lang="en-US" altLang="zh-CN" sz="1600" dirty="0"/>
              <a:t>after</a:t>
            </a:r>
            <a:r>
              <a:rPr lang="zh-CN" altLang="en-US" sz="1600" dirty="0"/>
              <a:t> </a:t>
            </a:r>
            <a:r>
              <a:rPr lang="en-US" altLang="zh-CN" sz="1600" dirty="0"/>
              <a:t>8</a:t>
            </a:r>
            <a:r>
              <a:rPr lang="en-US" altLang="zh-CN" sz="1600" baseline="30000" dirty="0"/>
              <a:t>th</a:t>
            </a:r>
            <a:r>
              <a:rPr lang="zh-CN" altLang="en-US" sz="1600" dirty="0"/>
              <a:t> </a:t>
            </a:r>
            <a:r>
              <a:rPr lang="en-US" altLang="zh-CN" sz="1600" dirty="0"/>
              <a:t>century</a:t>
            </a:r>
            <a:r>
              <a:rPr lang="zh-CN" altLang="en-US" sz="1600" dirty="0"/>
              <a:t> </a:t>
            </a:r>
            <a:r>
              <a:rPr lang="en-US" altLang="zh-CN" sz="1600" dirty="0"/>
              <a:t>Persian</a:t>
            </a:r>
            <a:r>
              <a:rPr lang="zh-CN" altLang="en-US" sz="1600" dirty="0"/>
              <a:t> </a:t>
            </a:r>
            <a:r>
              <a:rPr lang="en-US" altLang="zh-CN" sz="1600" dirty="0"/>
              <a:t>mathematician</a:t>
            </a:r>
            <a:r>
              <a:rPr lang="zh-CN" altLang="en-US" sz="1600" dirty="0"/>
              <a:t> </a:t>
            </a:r>
            <a:r>
              <a:rPr lang="en-US" altLang="zh-CN" sz="1600" dirty="0"/>
              <a:t>and</a:t>
            </a:r>
            <a:r>
              <a:rPr lang="zh-CN" altLang="en-US" sz="1600" dirty="0"/>
              <a:t> </a:t>
            </a:r>
            <a:r>
              <a:rPr lang="en-US" altLang="zh-CN" sz="1600" dirty="0"/>
              <a:t>astronomer</a:t>
            </a:r>
            <a:r>
              <a:rPr lang="zh-CN" altLang="en-US" sz="1600" dirty="0"/>
              <a:t> </a:t>
            </a:r>
            <a:r>
              <a:rPr lang="en-US" altLang="zh-CN" sz="1600" dirty="0">
                <a:solidFill>
                  <a:srgbClr val="FF0000"/>
                </a:solidFill>
              </a:rPr>
              <a:t>Al-Khwarizmi</a:t>
            </a:r>
            <a:r>
              <a:rPr lang="zh-CN" altLang="en-US" sz="1600" dirty="0"/>
              <a:t> </a:t>
            </a:r>
            <a:r>
              <a:rPr lang="en-US" altLang="zh-CN" sz="1600" dirty="0"/>
              <a:t>who</a:t>
            </a:r>
            <a:r>
              <a:rPr lang="zh-CN" altLang="en-US" sz="1600" dirty="0"/>
              <a:t> </a:t>
            </a:r>
            <a:r>
              <a:rPr lang="en-US" altLang="zh-CN" sz="1600" dirty="0"/>
              <a:t>was trained in</a:t>
            </a:r>
            <a:r>
              <a:rPr lang="zh-CN" altLang="en-US" sz="1600" dirty="0"/>
              <a:t> </a:t>
            </a:r>
            <a:r>
              <a:rPr lang="en-US" altLang="zh-CN" sz="1600" dirty="0"/>
              <a:t>Indian</a:t>
            </a:r>
            <a:r>
              <a:rPr lang="zh-CN" altLang="en-US" sz="1600" dirty="0"/>
              <a:t> </a:t>
            </a:r>
            <a:r>
              <a:rPr lang="en-US" altLang="zh-CN" sz="1600" dirty="0"/>
              <a:t>and</a:t>
            </a:r>
            <a:r>
              <a:rPr lang="zh-CN" altLang="en-US" sz="1600" dirty="0"/>
              <a:t> </a:t>
            </a:r>
            <a:r>
              <a:rPr lang="en-US" altLang="zh-CN" sz="1600" dirty="0"/>
              <a:t>Greek</a:t>
            </a:r>
            <a:r>
              <a:rPr lang="zh-CN" altLang="en-US" sz="1600" dirty="0"/>
              <a:t> </a:t>
            </a:r>
            <a:r>
              <a:rPr lang="en-US" altLang="zh-CN" sz="1600" dirty="0"/>
              <a:t>sources</a:t>
            </a:r>
          </a:p>
          <a:p>
            <a:pPr lvl="1">
              <a:spcBef>
                <a:spcPts val="1000"/>
              </a:spcBef>
              <a:buClr>
                <a:srgbClr val="000000"/>
              </a:buClr>
              <a:buFont typeface="Courier New" charset="0"/>
              <a:buChar char="o"/>
            </a:pPr>
            <a:r>
              <a:rPr lang="en-US" sz="1600" i="1" dirty="0"/>
              <a:t>Algebra</a:t>
            </a:r>
            <a:r>
              <a:rPr lang="zh-CN" altLang="en-US" sz="1600" dirty="0"/>
              <a:t> </a:t>
            </a:r>
            <a:r>
              <a:rPr lang="en-US" altLang="zh-CN" sz="1600" dirty="0"/>
              <a:t>is derived</a:t>
            </a:r>
            <a:r>
              <a:rPr lang="zh-CN" altLang="en-US" sz="1600" dirty="0"/>
              <a:t> </a:t>
            </a:r>
            <a:r>
              <a:rPr lang="en-US" altLang="zh-CN" sz="1600" dirty="0"/>
              <a:t>from</a:t>
            </a:r>
            <a:r>
              <a:rPr lang="zh-CN" altLang="en-US" sz="1600" dirty="0"/>
              <a:t> </a:t>
            </a:r>
            <a:r>
              <a:rPr lang="en-US" altLang="zh-CN" sz="1600" i="1" dirty="0"/>
              <a:t>al-</a:t>
            </a:r>
            <a:r>
              <a:rPr lang="en-US" altLang="zh-CN" sz="1600" i="1" dirty="0" err="1"/>
              <a:t>jabr</a:t>
            </a:r>
            <a:r>
              <a:rPr lang="en-US" altLang="zh-CN" sz="1600" dirty="0"/>
              <a:t>,</a:t>
            </a:r>
            <a:r>
              <a:rPr lang="zh-CN" altLang="en-US" sz="1600" dirty="0"/>
              <a:t> </a:t>
            </a:r>
            <a:r>
              <a:rPr lang="en-US" altLang="zh-CN" sz="1600" dirty="0"/>
              <a:t>one</a:t>
            </a:r>
            <a:r>
              <a:rPr lang="zh-CN" altLang="en-US" sz="1600" dirty="0"/>
              <a:t> </a:t>
            </a:r>
            <a:r>
              <a:rPr lang="en-US" altLang="zh-CN" sz="1600" dirty="0"/>
              <a:t>of</a:t>
            </a:r>
            <a:r>
              <a:rPr lang="zh-CN" altLang="en-US" sz="1600" dirty="0"/>
              <a:t> </a:t>
            </a:r>
            <a:r>
              <a:rPr lang="en-US" altLang="zh-CN" sz="1600" dirty="0"/>
              <a:t>the</a:t>
            </a:r>
            <a:r>
              <a:rPr lang="zh-CN" altLang="en-US" sz="1600" dirty="0"/>
              <a:t> </a:t>
            </a:r>
            <a:r>
              <a:rPr lang="en-US" altLang="zh-CN" sz="1600" dirty="0"/>
              <a:t>operations</a:t>
            </a:r>
            <a:r>
              <a:rPr lang="zh-CN" altLang="en-US" sz="1600" dirty="0"/>
              <a:t> </a:t>
            </a:r>
            <a:r>
              <a:rPr lang="en-US" altLang="zh-CN" sz="1600" dirty="0"/>
              <a:t>he</a:t>
            </a:r>
            <a:r>
              <a:rPr lang="zh-CN" altLang="en-US" sz="1600" dirty="0"/>
              <a:t> </a:t>
            </a:r>
            <a:r>
              <a:rPr lang="en-US" altLang="zh-CN" sz="1600" dirty="0"/>
              <a:t>used</a:t>
            </a:r>
            <a:r>
              <a:rPr lang="zh-CN" altLang="en-US" sz="1600" dirty="0"/>
              <a:t> </a:t>
            </a:r>
            <a:r>
              <a:rPr lang="en-US" altLang="zh-CN" sz="1600" dirty="0"/>
              <a:t>for</a:t>
            </a:r>
            <a:r>
              <a:rPr lang="zh-CN" altLang="en-US" sz="1600" dirty="0"/>
              <a:t> </a:t>
            </a:r>
            <a:r>
              <a:rPr lang="en-US" altLang="zh-CN" sz="1600" dirty="0"/>
              <a:t>solving</a:t>
            </a:r>
            <a:r>
              <a:rPr lang="zh-CN" altLang="en-US" sz="1600" dirty="0"/>
              <a:t> </a:t>
            </a:r>
            <a:r>
              <a:rPr lang="en-US" altLang="zh-CN" sz="1600" dirty="0"/>
              <a:t>quadratic</a:t>
            </a:r>
            <a:r>
              <a:rPr lang="zh-CN" altLang="en-US" sz="1600" dirty="0"/>
              <a:t> </a:t>
            </a:r>
            <a:r>
              <a:rPr lang="en-US" altLang="zh-CN" sz="1600" dirty="0"/>
              <a:t>equations</a:t>
            </a:r>
            <a:endParaRPr lang="en-US" sz="1600" dirty="0"/>
          </a:p>
          <a:p>
            <a:pPr marL="533400" lvl="1" indent="0">
              <a:spcBef>
                <a:spcPts val="1000"/>
              </a:spcBef>
              <a:buClr>
                <a:srgbClr val="000000"/>
              </a:buClr>
              <a:buNone/>
            </a:pPr>
            <a:endParaRPr lang="en-US" altLang="zh-CN" sz="1800" dirty="0"/>
          </a:p>
          <a:p>
            <a:pPr lvl="1">
              <a:spcBef>
                <a:spcPts val="1000"/>
              </a:spcBef>
              <a:buClr>
                <a:srgbClr val="000000"/>
              </a:buClr>
              <a:buFont typeface="Arial" charset="0"/>
              <a:buChar char="●"/>
            </a:pPr>
            <a:endParaRPr lang="en-US" altLang="zh-CN" sz="1800" dirty="0"/>
          </a:p>
          <a:p>
            <a:pPr>
              <a:spcBef>
                <a:spcPts val="1000"/>
              </a:spcBef>
              <a:buClr>
                <a:srgbClr val="000000"/>
              </a:buClr>
              <a:buFont typeface="Arial" charset="0"/>
              <a:buChar char="●"/>
            </a:pP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799" y="895350"/>
            <a:ext cx="2672415" cy="3581400"/>
          </a:xfrm>
          <a:prstGeom prst="rect">
            <a:avLst/>
          </a:prstGeom>
        </p:spPr>
      </p:pic>
      <p:sp>
        <p:nvSpPr>
          <p:cNvPr id="3" name="TextBox 2"/>
          <p:cNvSpPr txBox="1"/>
          <p:nvPr/>
        </p:nvSpPr>
        <p:spPr>
          <a:xfrm>
            <a:off x="228599" y="3995180"/>
            <a:ext cx="5791199" cy="938719"/>
          </a:xfrm>
          <a:prstGeom prst="rect">
            <a:avLst/>
          </a:prstGeom>
          <a:noFill/>
        </p:spPr>
        <p:txBody>
          <a:bodyPr wrap="square" rtlCol="0">
            <a:spAutoFit/>
          </a:bodyPr>
          <a:lstStyle/>
          <a:p>
            <a:r>
              <a:rPr lang="en-US" sz="1100" baseline="30000" dirty="0"/>
              <a:t>1 </a:t>
            </a:r>
            <a:r>
              <a:rPr lang="en-US" sz="1100" dirty="0"/>
              <a:t>Zero appears to have been invented in India, by Babylonians, Mayans, and Chinese. Carbon dating of an ancient Indian document, the </a:t>
            </a:r>
            <a:r>
              <a:rPr lang="en-US" sz="1100" dirty="0" err="1"/>
              <a:t>Bakhshali</a:t>
            </a:r>
            <a:r>
              <a:rPr lang="en-US" sz="1100" dirty="0"/>
              <a:t> manuscript, has recently placed the first written occurrence of the number zero in the third or fourth century A.D., about 500 years earlier than previously believed. </a:t>
            </a:r>
            <a:r>
              <a:rPr lang="en-US" sz="1050" dirty="0"/>
              <a:t>(https://www.nytimes.com/2017/10/07/opinion/sunday/who-invented-zero.html)</a:t>
            </a:r>
          </a:p>
        </p:txBody>
      </p:sp>
    </p:spTree>
    <p:extLst>
      <p:ext uri="{BB962C8B-B14F-4D97-AF65-F5344CB8AC3E}">
        <p14:creationId xmlns:p14="http://schemas.microsoft.com/office/powerpoint/2010/main" val="101441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444500" y="249050"/>
            <a:ext cx="8623300" cy="646300"/>
          </a:xfrm>
        </p:spPr>
        <p:txBody>
          <a:bodyPr>
            <a:spAutoFit/>
          </a:bodyPr>
          <a:lstStyle/>
          <a:p>
            <a:pPr eaLnBrk="1" hangingPunct="1">
              <a:spcBef>
                <a:spcPct val="0"/>
              </a:spcBef>
              <a:buClr>
                <a:srgbClr val="000000"/>
              </a:buClr>
            </a:pPr>
            <a:r>
              <a:rPr lang="en-US" sz="3000" b="1" dirty="0">
                <a:latin typeface="Arial" charset="0"/>
                <a:cs typeface="Arial" charset="0"/>
              </a:rPr>
              <a:t>High-Level Languages: Important Dates (1/2)</a:t>
            </a:r>
          </a:p>
        </p:txBody>
      </p:sp>
      <p:sp>
        <p:nvSpPr>
          <p:cNvPr id="154" name="Shape 154"/>
          <p:cNvSpPr txBox="1">
            <a:spLocks noGrp="1"/>
          </p:cNvSpPr>
          <p:nvPr>
            <p:ph type="body" idx="1"/>
          </p:nvPr>
        </p:nvSpPr>
        <p:spPr>
          <a:xfrm>
            <a:off x="228601" y="1047750"/>
            <a:ext cx="6781800" cy="3705600"/>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b="1" dirty="0">
                <a:solidFill>
                  <a:srgbClr val="008000"/>
                </a:solidFill>
              </a:rPr>
              <a:t>1957</a:t>
            </a:r>
            <a:r>
              <a:rPr lang="en-US" sz="1800" dirty="0">
                <a:solidFill>
                  <a:schemeClr val="tx1"/>
                </a:solidFill>
              </a:rPr>
              <a:t>: John Backus et al. at IBM develop </a:t>
            </a:r>
            <a:r>
              <a:rPr lang="en-US" sz="1800" dirty="0">
                <a:solidFill>
                  <a:srgbClr val="FF0000"/>
                </a:solidFill>
              </a:rPr>
              <a:t>FORTRAN</a:t>
            </a:r>
            <a:r>
              <a:rPr lang="en-US" sz="1800" dirty="0">
                <a:solidFill>
                  <a:schemeClr val="tx1"/>
                </a:solidFill>
              </a:rPr>
              <a:t> language and compiler</a:t>
            </a:r>
          </a:p>
          <a:p>
            <a:pPr lvl="1" eaLnBrk="1" hangingPunct="1">
              <a:spcBef>
                <a:spcPts val="400"/>
              </a:spcBef>
              <a:buClr>
                <a:srgbClr val="000000"/>
              </a:buClr>
              <a:buFont typeface="Courier New"/>
              <a:buChar char="o"/>
            </a:pPr>
            <a:r>
              <a:rPr lang="en-US" sz="1600" dirty="0" err="1">
                <a:solidFill>
                  <a:schemeClr val="tx1"/>
                </a:solidFill>
              </a:rPr>
              <a:t>FORmula</a:t>
            </a:r>
            <a:r>
              <a:rPr lang="en-US" sz="1600" dirty="0">
                <a:solidFill>
                  <a:schemeClr val="tx1"/>
                </a:solidFill>
              </a:rPr>
              <a:t> </a:t>
            </a:r>
            <a:r>
              <a:rPr lang="en-US" sz="1600" dirty="0" err="1">
                <a:solidFill>
                  <a:schemeClr val="tx1"/>
                </a:solidFill>
              </a:rPr>
              <a:t>TRANslator</a:t>
            </a:r>
            <a:endParaRPr lang="en-US" sz="1600" dirty="0">
              <a:solidFill>
                <a:schemeClr val="tx1"/>
              </a:solidFill>
            </a:endParaRPr>
          </a:p>
          <a:p>
            <a:pPr lvl="1" eaLnBrk="1" hangingPunct="1">
              <a:spcBef>
                <a:spcPts val="400"/>
              </a:spcBef>
              <a:buClr>
                <a:srgbClr val="000000"/>
              </a:buClr>
              <a:buFont typeface="Courier New"/>
              <a:buChar char="o"/>
            </a:pPr>
            <a:r>
              <a:rPr lang="en-US" sz="1600" dirty="0">
                <a:solidFill>
                  <a:schemeClr val="tx1"/>
                </a:solidFill>
              </a:rPr>
              <a:t>still used today, mostly for scientific computing, highly optimized for number crunching  </a:t>
            </a:r>
          </a:p>
          <a:p>
            <a:pPr eaLnBrk="1" hangingPunct="1">
              <a:spcBef>
                <a:spcPts val="400"/>
              </a:spcBef>
              <a:buClr>
                <a:srgbClr val="000000"/>
              </a:buClr>
              <a:buFont typeface="Arial" charset="0"/>
              <a:buChar char="●"/>
            </a:pPr>
            <a:r>
              <a:rPr lang="en-US" sz="1800" b="1" dirty="0">
                <a:solidFill>
                  <a:srgbClr val="008000"/>
                </a:solidFill>
              </a:rPr>
              <a:t>1959</a:t>
            </a:r>
            <a:r>
              <a:rPr lang="en-US" sz="1800" dirty="0">
                <a:solidFill>
                  <a:schemeClr val="tx1"/>
                </a:solidFill>
              </a:rPr>
              <a:t>: Committee on Data System Languages develops </a:t>
            </a:r>
            <a:r>
              <a:rPr lang="en-US" sz="1800" dirty="0">
                <a:solidFill>
                  <a:srgbClr val="FF0000"/>
                </a:solidFill>
              </a:rPr>
              <a:t>COBOL</a:t>
            </a:r>
            <a:r>
              <a:rPr lang="en-US" sz="1800" dirty="0">
                <a:solidFill>
                  <a:schemeClr val="tx1"/>
                </a:solidFill>
              </a:rPr>
              <a:t> </a:t>
            </a:r>
          </a:p>
          <a:p>
            <a:pPr lvl="1">
              <a:spcBef>
                <a:spcPts val="400"/>
              </a:spcBef>
              <a:buClr>
                <a:srgbClr val="000000"/>
              </a:buClr>
              <a:buFont typeface="Courier New" charset="0"/>
              <a:buChar char="o"/>
            </a:pPr>
            <a:r>
              <a:rPr lang="en-US" sz="1600" dirty="0">
                <a:solidFill>
                  <a:schemeClr val="tx1"/>
                </a:solidFill>
              </a:rPr>
              <a:t>led by Rear Admiral </a:t>
            </a:r>
            <a:r>
              <a:rPr lang="en-US" sz="1600" b="1" i="1" dirty="0">
                <a:solidFill>
                  <a:schemeClr val="tx1"/>
                </a:solidFill>
              </a:rPr>
              <a:t>Grace Hopper</a:t>
            </a:r>
            <a:r>
              <a:rPr lang="en-US" sz="1600" dirty="0">
                <a:solidFill>
                  <a:schemeClr val="tx1"/>
                </a:solidFill>
              </a:rPr>
              <a:t>, one of first modern programmers (</a:t>
            </a:r>
            <a:r>
              <a:rPr lang="en-US" sz="1600" dirty="0"/>
              <a:t>Grace Hopper Celebration of Women in Computing – from ~200 in 2001 to ~ 20,000 in 2018!)</a:t>
            </a:r>
            <a:endParaRPr lang="en-US" sz="1600" dirty="0">
              <a:solidFill>
                <a:schemeClr val="tx1"/>
              </a:solidFill>
            </a:endParaRPr>
          </a:p>
          <a:p>
            <a:pPr lvl="1" eaLnBrk="1" hangingPunct="1">
              <a:spcBef>
                <a:spcPts val="400"/>
              </a:spcBef>
              <a:buClr>
                <a:srgbClr val="000000"/>
              </a:buClr>
              <a:buFont typeface="Courier New"/>
              <a:buChar char="o"/>
            </a:pPr>
            <a:r>
              <a:rPr lang="en-US" sz="1600" dirty="0">
                <a:solidFill>
                  <a:schemeClr val="tx1"/>
                </a:solidFill>
              </a:rPr>
              <a:t>Common Business Oriented Language, “English-like,” support for data records</a:t>
            </a:r>
          </a:p>
          <a:p>
            <a:pPr lvl="1" eaLnBrk="1" hangingPunct="1">
              <a:spcBef>
                <a:spcPts val="400"/>
              </a:spcBef>
              <a:buClr>
                <a:srgbClr val="000000"/>
              </a:buClr>
              <a:buFont typeface="Courier New"/>
              <a:buChar char="o"/>
            </a:pPr>
            <a:r>
              <a:rPr lang="en-US" sz="1600" dirty="0">
                <a:solidFill>
                  <a:schemeClr val="tx1"/>
                </a:solidFill>
              </a:rPr>
              <a:t>still tons of legacy code in banks, insurance companies, retail… (Y2K!)</a:t>
            </a:r>
            <a:endParaRPr lang="en-US" sz="1800" dirty="0">
              <a:solidFill>
                <a:schemeClr val="tx1"/>
              </a:solidFill>
            </a:endParaRPr>
          </a:p>
        </p:txBody>
      </p:sp>
      <p:pic>
        <p:nvPicPr>
          <p:cNvPr id="2" name="Picture 1"/>
          <p:cNvPicPr>
            <a:picLocks noChangeAspect="1"/>
          </p:cNvPicPr>
          <p:nvPr/>
        </p:nvPicPr>
        <p:blipFill rotWithShape="1">
          <a:blip r:embed="rId3"/>
          <a:srcRect t="5737"/>
          <a:stretch/>
        </p:blipFill>
        <p:spPr>
          <a:xfrm>
            <a:off x="7010401" y="1398007"/>
            <a:ext cx="1920675" cy="2347486"/>
          </a:xfrm>
          <a:prstGeom prst="rect">
            <a:avLst/>
          </a:prstGeom>
        </p:spPr>
      </p:pic>
    </p:spTree>
    <p:extLst>
      <p:ext uri="{BB962C8B-B14F-4D97-AF65-F5344CB8AC3E}">
        <p14:creationId xmlns:p14="http://schemas.microsoft.com/office/powerpoint/2010/main" val="408167691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4">
                                            <p:txEl>
                                              <p:pRg st="5" end="5"/>
                                            </p:txEl>
                                          </p:spTgt>
                                        </p:tgtEl>
                                        <p:attrNameLst>
                                          <p:attrName>style.visibility</p:attrName>
                                        </p:attrNameLst>
                                      </p:cBhvr>
                                      <p:to>
                                        <p:strVal val="visible"/>
                                      </p:to>
                                    </p:set>
                                    <p:animEffect transition="in" filter="fade">
                                      <p:cBhvr>
                                        <p:cTn id="35" dur="500"/>
                                        <p:tgtEl>
                                          <p:spTgt spid="15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4">
                                            <p:txEl>
                                              <p:pRg st="6" end="6"/>
                                            </p:txEl>
                                          </p:spTgt>
                                        </p:tgtEl>
                                        <p:attrNameLst>
                                          <p:attrName>style.visibility</p:attrName>
                                        </p:attrNameLst>
                                      </p:cBhvr>
                                      <p:to>
                                        <p:strVal val="visible"/>
                                      </p:to>
                                    </p:set>
                                    <p:animEffect transition="in" filter="fade">
                                      <p:cBhvr>
                                        <p:cTn id="40" dur="500"/>
                                        <p:tgtEl>
                                          <p:spTgt spid="1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229407" y="893233"/>
            <a:ext cx="7791141" cy="4155979"/>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spcBef>
                <a:spcPts val="400"/>
              </a:spcBef>
              <a:buClr>
                <a:srgbClr val="000000"/>
              </a:buClr>
              <a:buFont typeface="Arial" charset="0"/>
              <a:buChar char="●"/>
            </a:pPr>
            <a:r>
              <a:rPr lang="en-US" sz="1800" b="1" dirty="0">
                <a:solidFill>
                  <a:srgbClr val="008000"/>
                </a:solidFill>
              </a:rPr>
              <a:t>1959</a:t>
            </a:r>
            <a:r>
              <a:rPr lang="en-US" sz="1800" dirty="0">
                <a:solidFill>
                  <a:schemeClr val="tx1"/>
                </a:solidFill>
              </a:rPr>
              <a:t>: John McCarthy develops LISP </a:t>
            </a:r>
          </a:p>
          <a:p>
            <a:pPr lvl="1">
              <a:spcBef>
                <a:spcPts val="400"/>
              </a:spcBef>
              <a:buClr>
                <a:srgbClr val="000000"/>
              </a:buClr>
              <a:buFont typeface="Courier New" charset="0"/>
              <a:buChar char="o"/>
            </a:pPr>
            <a:r>
              <a:rPr lang="en-US" sz="1600" dirty="0" err="1">
                <a:solidFill>
                  <a:schemeClr val="tx1"/>
                </a:solidFill>
              </a:rPr>
              <a:t>LISt</a:t>
            </a:r>
            <a:r>
              <a:rPr lang="en-US" sz="1600" dirty="0">
                <a:solidFill>
                  <a:schemeClr val="tx1"/>
                </a:solidFill>
              </a:rPr>
              <a:t> Processing</a:t>
            </a:r>
          </a:p>
          <a:p>
            <a:pPr lvl="1">
              <a:spcBef>
                <a:spcPts val="400"/>
              </a:spcBef>
              <a:buClr>
                <a:srgbClr val="000000"/>
              </a:buClr>
              <a:buFont typeface="Courier New" charset="0"/>
              <a:buChar char="o"/>
            </a:pPr>
            <a:r>
              <a:rPr lang="en-US" sz="1600" dirty="0">
                <a:solidFill>
                  <a:schemeClr val="tx1"/>
                </a:solidFill>
              </a:rPr>
              <a:t>seen as slow, so primarily used only for “AI” projects</a:t>
            </a:r>
          </a:p>
          <a:p>
            <a:pPr lvl="1">
              <a:spcBef>
                <a:spcPts val="400"/>
              </a:spcBef>
              <a:buClr>
                <a:srgbClr val="000000"/>
              </a:buClr>
              <a:buFont typeface="Courier New" charset="0"/>
              <a:buChar char="o"/>
            </a:pPr>
            <a:r>
              <a:rPr lang="en-US" sz="1600" dirty="0">
                <a:solidFill>
                  <a:schemeClr val="tx1"/>
                </a:solidFill>
              </a:rPr>
              <a:t>Scheme is a modern Lisp-like “functional programming” language</a:t>
            </a:r>
          </a:p>
          <a:p>
            <a:pPr lvl="1">
              <a:spcBef>
                <a:spcPts val="400"/>
              </a:spcBef>
              <a:buClr>
                <a:srgbClr val="000000"/>
              </a:buClr>
              <a:buFont typeface="Courier New" charset="0"/>
              <a:buChar char="o"/>
            </a:pPr>
            <a:r>
              <a:rPr lang="en-US" sz="1600" dirty="0">
                <a:solidFill>
                  <a:schemeClr val="tx1"/>
                </a:solidFill>
              </a:rPr>
              <a:t>Python (CS16) can be seen as language with LISP functionality, but with modern syntax (http://</a:t>
            </a:r>
            <a:r>
              <a:rPr lang="en-US" sz="1600" dirty="0" err="1">
                <a:solidFill>
                  <a:schemeClr val="tx1"/>
                </a:solidFill>
              </a:rPr>
              <a:t>norvig.com</a:t>
            </a:r>
            <a:r>
              <a:rPr lang="en-US" sz="1600" dirty="0">
                <a:solidFill>
                  <a:schemeClr val="tx1"/>
                </a:solidFill>
              </a:rPr>
              <a:t>/python-</a:t>
            </a:r>
            <a:r>
              <a:rPr lang="en-US" sz="1600" dirty="0" err="1">
                <a:solidFill>
                  <a:schemeClr val="tx1"/>
                </a:solidFill>
              </a:rPr>
              <a:t>lisp.html</a:t>
            </a:r>
            <a:r>
              <a:rPr lang="en-US" sz="1600" dirty="0">
                <a:solidFill>
                  <a:schemeClr val="tx1"/>
                </a:solidFill>
              </a:rPr>
              <a:t>)</a:t>
            </a:r>
            <a:endParaRPr lang="en-US" sz="1800" dirty="0">
              <a:solidFill>
                <a:srgbClr val="008000"/>
              </a:solidFill>
            </a:endParaRPr>
          </a:p>
          <a:p>
            <a:pPr eaLnBrk="1" hangingPunct="1">
              <a:spcBef>
                <a:spcPts val="400"/>
              </a:spcBef>
              <a:buClr>
                <a:srgbClr val="000000"/>
              </a:buClr>
              <a:buFont typeface="Arial" charset="0"/>
              <a:buChar char="●"/>
            </a:pPr>
            <a:r>
              <a:rPr lang="en-US" sz="1800" b="1" dirty="0">
                <a:solidFill>
                  <a:srgbClr val="008000"/>
                </a:solidFill>
              </a:rPr>
              <a:t>1960</a:t>
            </a:r>
            <a:r>
              <a:rPr lang="en-US" sz="1800" dirty="0">
                <a:solidFill>
                  <a:schemeClr val="tx1"/>
                </a:solidFill>
              </a:rPr>
              <a:t>: </a:t>
            </a:r>
            <a:r>
              <a:rPr lang="en-US" sz="1800" dirty="0">
                <a:solidFill>
                  <a:srgbClr val="FF0000"/>
                </a:solidFill>
              </a:rPr>
              <a:t>ALGOL 60 </a:t>
            </a:r>
            <a:r>
              <a:rPr lang="en-US" sz="1800" dirty="0">
                <a:solidFill>
                  <a:schemeClr val="tx1"/>
                </a:solidFill>
              </a:rPr>
              <a:t>standard published</a:t>
            </a:r>
          </a:p>
          <a:p>
            <a:pPr lvl="1" eaLnBrk="1" hangingPunct="1">
              <a:spcBef>
                <a:spcPts val="400"/>
              </a:spcBef>
              <a:buClr>
                <a:srgbClr val="000000"/>
              </a:buClr>
              <a:buFont typeface="Courier New"/>
              <a:buChar char="o"/>
            </a:pPr>
            <a:r>
              <a:rPr lang="en-US" sz="1600" dirty="0" err="1">
                <a:solidFill>
                  <a:schemeClr val="tx1"/>
                </a:solidFill>
              </a:rPr>
              <a:t>ALGOrithm</a:t>
            </a:r>
            <a:r>
              <a:rPr lang="en-US" sz="1600" dirty="0">
                <a:solidFill>
                  <a:schemeClr val="tx1"/>
                </a:solidFill>
              </a:rPr>
              <a:t> Language</a:t>
            </a:r>
          </a:p>
          <a:p>
            <a:pPr lvl="1" eaLnBrk="1" hangingPunct="1">
              <a:spcBef>
                <a:spcPts val="400"/>
              </a:spcBef>
              <a:buClr>
                <a:srgbClr val="000000"/>
              </a:buClr>
              <a:buFont typeface="Courier New"/>
              <a:buChar char="o"/>
            </a:pPr>
            <a:r>
              <a:rPr lang="en-US" sz="1600" dirty="0">
                <a:solidFill>
                  <a:schemeClr val="tx1"/>
                </a:solidFill>
              </a:rPr>
              <a:t>basis of most popular languages today</a:t>
            </a:r>
            <a:endParaRPr lang="en-US" sz="1800" dirty="0">
              <a:solidFill>
                <a:schemeClr val="tx1"/>
              </a:solidFill>
            </a:endParaRPr>
          </a:p>
          <a:p>
            <a:pPr eaLnBrk="1" hangingPunct="1">
              <a:spcBef>
                <a:spcPts val="400"/>
              </a:spcBef>
              <a:buClr>
                <a:srgbClr val="000000"/>
              </a:buClr>
              <a:buFont typeface="Arial" charset="0"/>
              <a:buChar char="●"/>
            </a:pPr>
            <a:r>
              <a:rPr lang="en-US" sz="1800" b="1" dirty="0">
                <a:solidFill>
                  <a:srgbClr val="008000"/>
                </a:solidFill>
              </a:rPr>
              <a:t>1964</a:t>
            </a:r>
            <a:r>
              <a:rPr lang="en-US" sz="1800" dirty="0">
                <a:solidFill>
                  <a:schemeClr val="tx1"/>
                </a:solidFill>
              </a:rPr>
              <a:t>: John </a:t>
            </a:r>
            <a:r>
              <a:rPr lang="en-US" sz="1800" dirty="0" err="1">
                <a:solidFill>
                  <a:schemeClr val="tx1"/>
                </a:solidFill>
              </a:rPr>
              <a:t>Kemeny</a:t>
            </a:r>
            <a:r>
              <a:rPr lang="en-US" sz="1800" dirty="0">
                <a:solidFill>
                  <a:schemeClr val="tx1"/>
                </a:solidFill>
              </a:rPr>
              <a:t> and Thomas Kurtz at Dartmouth develop BASIC</a:t>
            </a:r>
          </a:p>
          <a:p>
            <a:pPr lvl="1" eaLnBrk="1" hangingPunct="1">
              <a:spcBef>
                <a:spcPts val="400"/>
              </a:spcBef>
              <a:buClr>
                <a:srgbClr val="000000"/>
              </a:buClr>
              <a:buFont typeface="Courier New"/>
              <a:buChar char="o"/>
            </a:pPr>
            <a:r>
              <a:rPr lang="en-US" sz="1600" dirty="0">
                <a:solidFill>
                  <a:schemeClr val="tx1"/>
                </a:solidFill>
              </a:rPr>
              <a:t>Beginners All-purpose Symbolic Instruction Code</a:t>
            </a:r>
          </a:p>
          <a:p>
            <a:pPr lvl="1" eaLnBrk="1" hangingPunct="1">
              <a:spcBef>
                <a:spcPts val="400"/>
              </a:spcBef>
              <a:buClr>
                <a:srgbClr val="000000"/>
              </a:buClr>
              <a:buFont typeface="Courier New"/>
              <a:buChar char="o"/>
            </a:pPr>
            <a:r>
              <a:rPr lang="en-US" sz="1600" dirty="0">
                <a:solidFill>
                  <a:schemeClr val="tx1"/>
                </a:solidFill>
              </a:rPr>
              <a:t>simple language, meant to be used by beginners and  non-professionals, efficient on microcomputers</a:t>
            </a:r>
          </a:p>
          <a:p>
            <a:pPr lvl="1" eaLnBrk="1" hangingPunct="1">
              <a:spcBef>
                <a:spcPts val="400"/>
              </a:spcBef>
              <a:buClr>
                <a:srgbClr val="000000"/>
              </a:buClr>
              <a:buFont typeface="Courier New"/>
              <a:buChar char="o"/>
            </a:pPr>
            <a:r>
              <a:rPr lang="en-US" sz="1600" dirty="0">
                <a:solidFill>
                  <a:schemeClr val="tx1"/>
                </a:solidFill>
              </a:rPr>
              <a:t>was popularized by Microsoft’s Visual BASIC, now being replaced by JavaScript</a:t>
            </a:r>
            <a:endParaRPr lang="en-US" sz="1800" dirty="0">
              <a:solidFill>
                <a:schemeClr val="tx1"/>
              </a:solidFill>
            </a:endParaRPr>
          </a:p>
        </p:txBody>
      </p:sp>
      <p:pic>
        <p:nvPicPr>
          <p:cNvPr id="4" name="Picture 3"/>
          <p:cNvPicPr>
            <a:picLocks noChangeAspect="1"/>
          </p:cNvPicPr>
          <p:nvPr/>
        </p:nvPicPr>
        <p:blipFill>
          <a:blip r:embed="rId3"/>
          <a:stretch>
            <a:fillRect/>
          </a:stretch>
        </p:blipFill>
        <p:spPr>
          <a:xfrm>
            <a:off x="7971673" y="2866216"/>
            <a:ext cx="1019927" cy="924734"/>
          </a:xfrm>
          <a:prstGeom prst="rect">
            <a:avLst/>
          </a:prstGeom>
        </p:spPr>
      </p:pic>
      <p:pic>
        <p:nvPicPr>
          <p:cNvPr id="5" name="Picture 4"/>
          <p:cNvPicPr>
            <a:picLocks noChangeAspect="1"/>
          </p:cNvPicPr>
          <p:nvPr/>
        </p:nvPicPr>
        <p:blipFill rotWithShape="1">
          <a:blip r:embed="rId4"/>
          <a:srcRect t="5319" b="16967"/>
          <a:stretch/>
        </p:blipFill>
        <p:spPr>
          <a:xfrm>
            <a:off x="8020548" y="1504950"/>
            <a:ext cx="943590" cy="1032794"/>
          </a:xfrm>
          <a:prstGeom prst="rect">
            <a:avLst/>
          </a:prstGeom>
        </p:spPr>
      </p:pic>
      <p:sp>
        <p:nvSpPr>
          <p:cNvPr id="8" name="Shape 153">
            <a:extLst>
              <a:ext uri="{FF2B5EF4-FFF2-40B4-BE49-F238E27FC236}">
                <a16:creationId xmlns:a16="http://schemas.microsoft.com/office/drawing/2014/main" id="{F0FFC3C2-9994-48EB-929C-EA1EB248D3D7}"/>
              </a:ext>
            </a:extLst>
          </p:cNvPr>
          <p:cNvSpPr txBox="1">
            <a:spLocks noGrp="1"/>
          </p:cNvSpPr>
          <p:nvPr>
            <p:ph type="title"/>
          </p:nvPr>
        </p:nvSpPr>
        <p:spPr>
          <a:xfrm>
            <a:off x="444500" y="249050"/>
            <a:ext cx="8623300" cy="646300"/>
          </a:xfrm>
        </p:spPr>
        <p:txBody>
          <a:bodyPr>
            <a:spAutoFit/>
          </a:bodyPr>
          <a:lstStyle/>
          <a:p>
            <a:pPr eaLnBrk="1" hangingPunct="1">
              <a:spcBef>
                <a:spcPct val="0"/>
              </a:spcBef>
              <a:buClr>
                <a:srgbClr val="000000"/>
              </a:buClr>
            </a:pPr>
            <a:r>
              <a:rPr lang="en-US" sz="3000" b="1" dirty="0">
                <a:latin typeface="Arial" charset="0"/>
                <a:cs typeface="Arial" charset="0"/>
              </a:rPr>
              <a:t>High-Level Languages: Important Dates (1/2)</a:t>
            </a:r>
          </a:p>
        </p:txBody>
      </p:sp>
    </p:spTree>
    <p:extLst>
      <p:ext uri="{BB962C8B-B14F-4D97-AF65-F5344CB8AC3E}">
        <p14:creationId xmlns:p14="http://schemas.microsoft.com/office/powerpoint/2010/main" val="97706174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4">
                                            <p:txEl>
                                              <p:pRg st="1" end="1"/>
                                            </p:txEl>
                                          </p:spTgt>
                                        </p:tgtEl>
                                        <p:attrNameLst>
                                          <p:attrName>style.visibility</p:attrName>
                                        </p:attrNameLst>
                                      </p:cBhvr>
                                      <p:to>
                                        <p:strVal val="visible"/>
                                      </p:to>
                                    </p:set>
                                    <p:animEffect transition="in" filter="fade">
                                      <p:cBhvr>
                                        <p:cTn id="15" dur="500"/>
                                        <p:tgtEl>
                                          <p:spTgt spid="15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4">
                                            <p:txEl>
                                              <p:pRg st="2" end="2"/>
                                            </p:txEl>
                                          </p:spTgt>
                                        </p:tgtEl>
                                        <p:attrNameLst>
                                          <p:attrName>style.visibility</p:attrName>
                                        </p:attrNameLst>
                                      </p:cBhvr>
                                      <p:to>
                                        <p:strVal val="visible"/>
                                      </p:to>
                                    </p:set>
                                    <p:animEffect transition="in" filter="fade">
                                      <p:cBhvr>
                                        <p:cTn id="20" dur="500"/>
                                        <p:tgtEl>
                                          <p:spTgt spid="15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4">
                                            <p:txEl>
                                              <p:pRg st="3" end="3"/>
                                            </p:txEl>
                                          </p:spTgt>
                                        </p:tgtEl>
                                        <p:attrNameLst>
                                          <p:attrName>style.visibility</p:attrName>
                                        </p:attrNameLst>
                                      </p:cBhvr>
                                      <p:to>
                                        <p:strVal val="visible"/>
                                      </p:to>
                                    </p:set>
                                    <p:animEffect transition="in" filter="fade">
                                      <p:cBhvr>
                                        <p:cTn id="25" dur="500"/>
                                        <p:tgtEl>
                                          <p:spTgt spid="154">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4">
                                            <p:txEl>
                                              <p:pRg st="4" end="4"/>
                                            </p:txEl>
                                          </p:spTgt>
                                        </p:tgtEl>
                                        <p:attrNameLst>
                                          <p:attrName>style.visibility</p:attrName>
                                        </p:attrNameLst>
                                      </p:cBhvr>
                                      <p:to>
                                        <p:strVal val="visible"/>
                                      </p:to>
                                    </p:set>
                                    <p:animEffect transition="in" filter="fade">
                                      <p:cBhvr>
                                        <p:cTn id="28" dur="500"/>
                                        <p:tgtEl>
                                          <p:spTgt spid="15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4">
                                            <p:txEl>
                                              <p:pRg st="5" end="5"/>
                                            </p:txEl>
                                          </p:spTgt>
                                        </p:tgtEl>
                                        <p:attrNameLst>
                                          <p:attrName>style.visibility</p:attrName>
                                        </p:attrNameLst>
                                      </p:cBhvr>
                                      <p:to>
                                        <p:strVal val="visible"/>
                                      </p:to>
                                    </p:set>
                                    <p:animEffect transition="in" filter="fade">
                                      <p:cBhvr>
                                        <p:cTn id="33" dur="500"/>
                                        <p:tgtEl>
                                          <p:spTgt spid="15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4">
                                            <p:txEl>
                                              <p:pRg st="6" end="6"/>
                                            </p:txEl>
                                          </p:spTgt>
                                        </p:tgtEl>
                                        <p:attrNameLst>
                                          <p:attrName>style.visibility</p:attrName>
                                        </p:attrNameLst>
                                      </p:cBhvr>
                                      <p:to>
                                        <p:strVal val="visible"/>
                                      </p:to>
                                    </p:set>
                                    <p:animEffect transition="in" filter="fade">
                                      <p:cBhvr>
                                        <p:cTn id="38" dur="500"/>
                                        <p:tgtEl>
                                          <p:spTgt spid="154">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4">
                                            <p:txEl>
                                              <p:pRg st="7" end="7"/>
                                            </p:txEl>
                                          </p:spTgt>
                                        </p:tgtEl>
                                        <p:attrNameLst>
                                          <p:attrName>style.visibility</p:attrName>
                                        </p:attrNameLst>
                                      </p:cBhvr>
                                      <p:to>
                                        <p:strVal val="visible"/>
                                      </p:to>
                                    </p:set>
                                    <p:animEffect transition="in" filter="fade">
                                      <p:cBhvr>
                                        <p:cTn id="43" dur="500"/>
                                        <p:tgtEl>
                                          <p:spTgt spid="154">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4">
                                            <p:txEl>
                                              <p:pRg st="8" end="8"/>
                                            </p:txEl>
                                          </p:spTgt>
                                        </p:tgtEl>
                                        <p:attrNameLst>
                                          <p:attrName>style.visibility</p:attrName>
                                        </p:attrNameLst>
                                      </p:cBhvr>
                                      <p:to>
                                        <p:strVal val="visible"/>
                                      </p:to>
                                    </p:set>
                                    <p:animEffect transition="in" filter="fade">
                                      <p:cBhvr>
                                        <p:cTn id="48" dur="500"/>
                                        <p:tgtEl>
                                          <p:spTgt spid="154">
                                            <p:txEl>
                                              <p:pRg st="8" end="8"/>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4">
                                            <p:txEl>
                                              <p:pRg st="9" end="9"/>
                                            </p:txEl>
                                          </p:spTgt>
                                        </p:tgtEl>
                                        <p:attrNameLst>
                                          <p:attrName>style.visibility</p:attrName>
                                        </p:attrNameLst>
                                      </p:cBhvr>
                                      <p:to>
                                        <p:strVal val="visible"/>
                                      </p:to>
                                    </p:set>
                                    <p:animEffect transition="in" filter="fade">
                                      <p:cBhvr>
                                        <p:cTn id="56" dur="500"/>
                                        <p:tgtEl>
                                          <p:spTgt spid="154">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4">
                                            <p:txEl>
                                              <p:pRg st="10" end="10"/>
                                            </p:txEl>
                                          </p:spTgt>
                                        </p:tgtEl>
                                        <p:attrNameLst>
                                          <p:attrName>style.visibility</p:attrName>
                                        </p:attrNameLst>
                                      </p:cBhvr>
                                      <p:to>
                                        <p:strVal val="visible"/>
                                      </p:to>
                                    </p:set>
                                    <p:animEffect transition="in" filter="fade">
                                      <p:cBhvr>
                                        <p:cTn id="61" dur="500"/>
                                        <p:tgtEl>
                                          <p:spTgt spid="154">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54">
                                            <p:txEl>
                                              <p:pRg st="11" end="11"/>
                                            </p:txEl>
                                          </p:spTgt>
                                        </p:tgtEl>
                                        <p:attrNameLst>
                                          <p:attrName>style.visibility</p:attrName>
                                        </p:attrNameLst>
                                      </p:cBhvr>
                                      <p:to>
                                        <p:strVal val="visible"/>
                                      </p:to>
                                    </p:set>
                                    <p:animEffect transition="in" filter="fade">
                                      <p:cBhvr>
                                        <p:cTn id="66" dur="500"/>
                                        <p:tgtEl>
                                          <p:spTgt spid="15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457200" y="304879"/>
            <a:ext cx="8623300" cy="646300"/>
          </a:xfrm>
        </p:spPr>
        <p:txBody>
          <a:bodyPr>
            <a:spAutoFit/>
          </a:bodyPr>
          <a:lstStyle/>
          <a:p>
            <a:pPr eaLnBrk="1" hangingPunct="1">
              <a:spcBef>
                <a:spcPct val="0"/>
              </a:spcBef>
              <a:buClr>
                <a:srgbClr val="000000"/>
              </a:buClr>
            </a:pPr>
            <a:r>
              <a:rPr lang="en-US" sz="3000" b="1" dirty="0">
                <a:latin typeface="Arial" charset="0"/>
                <a:cs typeface="Arial" charset="0"/>
              </a:rPr>
              <a:t>Structured Programming (1/2)</a:t>
            </a:r>
          </a:p>
        </p:txBody>
      </p:sp>
      <p:sp>
        <p:nvSpPr>
          <p:cNvPr id="154" name="Shape 154"/>
          <p:cNvSpPr txBox="1">
            <a:spLocks noGrp="1"/>
          </p:cNvSpPr>
          <p:nvPr>
            <p:ph type="body" idx="1"/>
          </p:nvPr>
        </p:nvSpPr>
        <p:spPr>
          <a:xfrm>
            <a:off x="228600" y="1065303"/>
            <a:ext cx="6017717" cy="1672222"/>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b="1" dirty="0">
                <a:solidFill>
                  <a:srgbClr val="008000"/>
                </a:solidFill>
              </a:rPr>
              <a:t>1968</a:t>
            </a:r>
            <a:r>
              <a:rPr lang="en-US" sz="1800" dirty="0">
                <a:solidFill>
                  <a:schemeClr val="tx1"/>
                </a:solidFill>
              </a:rPr>
              <a:t>: </a:t>
            </a:r>
            <a:r>
              <a:rPr lang="en-US" sz="1800" dirty="0" err="1">
                <a:solidFill>
                  <a:schemeClr val="tx1"/>
                </a:solidFill>
              </a:rPr>
              <a:t>Edsger</a:t>
            </a:r>
            <a:r>
              <a:rPr lang="en-US" sz="1800" dirty="0">
                <a:solidFill>
                  <a:schemeClr val="tx1"/>
                </a:solidFill>
              </a:rPr>
              <a:t> Dijkstra writes landmark note: “</a:t>
            </a:r>
            <a:r>
              <a:rPr lang="en-US" sz="1800" dirty="0" err="1">
                <a:solidFill>
                  <a:schemeClr val="tx1"/>
                </a:solidFill>
              </a:rPr>
              <a:t>GoTo</a:t>
            </a:r>
            <a:r>
              <a:rPr lang="en-US" sz="1800" dirty="0">
                <a:solidFill>
                  <a:schemeClr val="tx1"/>
                </a:solidFill>
              </a:rPr>
              <a:t> Statement Considered Harmful”</a:t>
            </a:r>
          </a:p>
          <a:p>
            <a:pPr lvl="1" eaLnBrk="1" hangingPunct="1">
              <a:spcBef>
                <a:spcPts val="400"/>
              </a:spcBef>
              <a:buClr>
                <a:srgbClr val="000000"/>
              </a:buClr>
              <a:buFont typeface="Courier New"/>
              <a:buChar char="o"/>
            </a:pPr>
            <a:r>
              <a:rPr lang="en-US" sz="1600" dirty="0" err="1">
                <a:solidFill>
                  <a:schemeClr val="tx1"/>
                </a:solidFill>
              </a:rPr>
              <a:t>GoTo</a:t>
            </a:r>
            <a:r>
              <a:rPr lang="en-US" sz="1600" dirty="0">
                <a:solidFill>
                  <a:schemeClr val="tx1"/>
                </a:solidFill>
              </a:rPr>
              <a:t>, an unconditional branch without a return, leads to </a:t>
            </a:r>
            <a:r>
              <a:rPr lang="en-US" sz="1600" dirty="0">
                <a:solidFill>
                  <a:srgbClr val="FF0000"/>
                </a:solidFill>
              </a:rPr>
              <a:t>spaghetti code</a:t>
            </a:r>
          </a:p>
          <a:p>
            <a:pPr lvl="1" eaLnBrk="1" hangingPunct="1">
              <a:spcBef>
                <a:spcPts val="400"/>
              </a:spcBef>
              <a:buClr>
                <a:srgbClr val="000000"/>
              </a:buClr>
              <a:buFont typeface="Courier New"/>
              <a:buChar char="o"/>
            </a:pPr>
            <a:r>
              <a:rPr lang="en-US" sz="1600" dirty="0">
                <a:solidFill>
                  <a:schemeClr val="tx1"/>
                </a:solidFill>
              </a:rPr>
              <a:t>no predictability, </a:t>
            </a:r>
            <a:r>
              <a:rPr lang="en-US" sz="1600" dirty="0" err="1">
                <a:solidFill>
                  <a:schemeClr val="tx1"/>
                </a:solidFill>
              </a:rPr>
              <a:t>FoC</a:t>
            </a:r>
            <a:r>
              <a:rPr lang="en-US" sz="1600" dirty="0">
                <a:solidFill>
                  <a:schemeClr val="tx1"/>
                </a:solidFill>
              </a:rPr>
              <a:t> can go anywhere in program, can’t be understood by programmer or compiler</a:t>
            </a:r>
          </a:p>
        </p:txBody>
      </p:sp>
      <p:pic>
        <p:nvPicPr>
          <p:cNvPr id="6" name="Picture 5"/>
          <p:cNvPicPr>
            <a:picLocks noChangeAspect="1"/>
          </p:cNvPicPr>
          <p:nvPr/>
        </p:nvPicPr>
        <p:blipFill>
          <a:blip r:embed="rId3"/>
          <a:stretch>
            <a:fillRect/>
          </a:stretch>
        </p:blipFill>
        <p:spPr>
          <a:xfrm>
            <a:off x="6172200" y="1064143"/>
            <a:ext cx="2122776" cy="1599158"/>
          </a:xfrm>
          <a:prstGeom prst="rect">
            <a:avLst/>
          </a:prstGeom>
        </p:spPr>
      </p:pic>
      <p:sp>
        <p:nvSpPr>
          <p:cNvPr id="8" name="Shape 154"/>
          <p:cNvSpPr txBox="1">
            <a:spLocks/>
          </p:cNvSpPr>
          <p:nvPr/>
        </p:nvSpPr>
        <p:spPr>
          <a:xfrm>
            <a:off x="211667" y="2701935"/>
            <a:ext cx="8665149" cy="1774815"/>
          </a:xfrm>
          <a:prstGeom prst="rect">
            <a:avLst/>
          </a:prstGeom>
        </p:spPr>
        <p:txBody>
          <a:bodyPr vert="horz" wrap="square" lIns="91425" tIns="91425" rIns="91425" bIns="91425" rtlCol="0" anchor="t" anchorCtr="0">
            <a:spAutoFit/>
          </a:bodyPr>
          <a:lstStyle>
            <a:lvl1pPr marL="457200" indent="-381000" algn="l" defTabSz="914400" rtl="0" eaLnBrk="1" latinLnBrk="0" hangingPunct="1">
              <a:lnSpc>
                <a:spcPct val="90000"/>
              </a:lnSpc>
              <a:spcBef>
                <a:spcPts val="0"/>
              </a:spcBef>
              <a:buFont typeface="Arial"/>
              <a:buChar char="•"/>
              <a:defRPr sz="1400" kern="1200">
                <a:solidFill>
                  <a:srgbClr val="000000"/>
                </a:solidFill>
                <a:latin typeface="Arial" charset="0"/>
                <a:ea typeface="ＭＳ Ｐゴシック" charset="0"/>
                <a:cs typeface="Arial" charset="0"/>
                <a:sym typeface="Arial" charset="0"/>
              </a:defRPr>
            </a:lvl1pPr>
            <a:lvl2pPr marL="914400" indent="-3810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2pPr>
            <a:lvl3pPr marL="11430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3pPr>
            <a:lvl4pPr marL="16002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4pPr>
            <a:lvl5pPr marL="20574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5pPr>
            <a:lvl6pPr marL="25146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6pPr>
            <a:lvl7pPr marL="29718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7pPr>
            <a:lvl8pPr marL="34290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8pPr>
            <a:lvl9pPr marL="38862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9pPr>
          </a:lstStyle>
          <a:p>
            <a:pPr>
              <a:spcBef>
                <a:spcPts val="400"/>
              </a:spcBef>
              <a:buClr>
                <a:srgbClr val="000000"/>
              </a:buClr>
              <a:buFont typeface="Arial" charset="0"/>
              <a:buChar char="●"/>
            </a:pPr>
            <a:r>
              <a:rPr lang="en-US" sz="1800" dirty="0">
                <a:solidFill>
                  <a:schemeClr val="tx1"/>
                </a:solidFill>
              </a:rPr>
              <a:t>New languages would have constructs for common </a:t>
            </a:r>
            <a:r>
              <a:rPr lang="en-US" sz="1800" dirty="0">
                <a:solidFill>
                  <a:srgbClr val="FF0000"/>
                </a:solidFill>
              </a:rPr>
              <a:t>one-in-one-out</a:t>
            </a:r>
            <a:r>
              <a:rPr lang="en-US" sz="1800" dirty="0">
                <a:solidFill>
                  <a:schemeClr val="tx1"/>
                </a:solidFill>
              </a:rPr>
              <a:t> flows of control for controlled branching–the return from the branch is prescribed</a:t>
            </a:r>
          </a:p>
          <a:p>
            <a:pPr lvl="1">
              <a:spcBef>
                <a:spcPts val="400"/>
              </a:spcBef>
              <a:buClr>
                <a:srgbClr val="000000"/>
              </a:buClr>
              <a:buFont typeface="Courier New"/>
              <a:buChar char="o"/>
            </a:pPr>
            <a:r>
              <a:rPr lang="en-US" sz="1600" dirty="0">
                <a:solidFill>
                  <a:srgbClr val="0000F5"/>
                </a:solidFill>
                <a:latin typeface="Consolas"/>
                <a:cs typeface="Consolas"/>
              </a:rPr>
              <a:t>if/else-if </a:t>
            </a:r>
            <a:r>
              <a:rPr lang="en-US" sz="1600" dirty="0">
                <a:solidFill>
                  <a:schemeClr val="tx1"/>
                </a:solidFill>
              </a:rPr>
              <a:t>and </a:t>
            </a:r>
            <a:r>
              <a:rPr lang="en-US" sz="1600" dirty="0">
                <a:solidFill>
                  <a:srgbClr val="0000F5"/>
                </a:solidFill>
                <a:latin typeface="Consolas"/>
                <a:cs typeface="Consolas"/>
              </a:rPr>
              <a:t>switch</a:t>
            </a:r>
            <a:r>
              <a:rPr lang="en-US" sz="1600" dirty="0">
                <a:solidFill>
                  <a:schemeClr val="tx1"/>
                </a:solidFill>
              </a:rPr>
              <a:t> statements</a:t>
            </a:r>
          </a:p>
          <a:p>
            <a:pPr lvl="1">
              <a:spcBef>
                <a:spcPts val="400"/>
              </a:spcBef>
              <a:buClr>
                <a:srgbClr val="000000"/>
              </a:buClr>
              <a:buFont typeface="Courier New"/>
              <a:buChar char="o"/>
            </a:pPr>
            <a:r>
              <a:rPr lang="en-US" sz="1600" dirty="0">
                <a:solidFill>
                  <a:srgbClr val="0000F5"/>
                </a:solidFill>
                <a:latin typeface="Consolas"/>
                <a:cs typeface="Consolas"/>
              </a:rPr>
              <a:t>while</a:t>
            </a:r>
            <a:r>
              <a:rPr lang="en-US" sz="1600" dirty="0">
                <a:solidFill>
                  <a:schemeClr val="tx1"/>
                </a:solidFill>
              </a:rPr>
              <a:t> and </a:t>
            </a:r>
            <a:r>
              <a:rPr lang="en-US" sz="1600" dirty="0">
                <a:solidFill>
                  <a:srgbClr val="0000F5"/>
                </a:solidFill>
                <a:latin typeface="Consolas"/>
                <a:cs typeface="Consolas"/>
              </a:rPr>
              <a:t>for</a:t>
            </a:r>
            <a:r>
              <a:rPr lang="en-US" sz="1600" dirty="0">
                <a:solidFill>
                  <a:schemeClr val="tx1"/>
                </a:solidFill>
              </a:rPr>
              <a:t> loops</a:t>
            </a:r>
          </a:p>
          <a:p>
            <a:pPr lvl="1">
              <a:spcBef>
                <a:spcPts val="400"/>
              </a:spcBef>
              <a:buClr>
                <a:srgbClr val="000000"/>
              </a:buClr>
              <a:buFont typeface="Courier New"/>
              <a:buChar char="o"/>
            </a:pPr>
            <a:r>
              <a:rPr lang="en-US" sz="1600" dirty="0">
                <a:solidFill>
                  <a:schemeClr val="tx1"/>
                </a:solidFill>
              </a:rPr>
              <a:t>gives sequential, predictable order to code, only controlled branches allowed</a:t>
            </a:r>
          </a:p>
          <a:p>
            <a:pPr lvl="1">
              <a:spcBef>
                <a:spcPts val="400"/>
              </a:spcBef>
              <a:buClr>
                <a:srgbClr val="000000"/>
              </a:buClr>
              <a:buFont typeface="Courier New"/>
              <a:buChar char="o"/>
            </a:pPr>
            <a:r>
              <a:rPr lang="en-US" sz="1600" dirty="0">
                <a:solidFill>
                  <a:schemeClr val="tx1"/>
                </a:solidFill>
              </a:rPr>
              <a:t>allows better code optimization</a:t>
            </a:r>
          </a:p>
        </p:txBody>
      </p:sp>
    </p:spTree>
    <p:extLst>
      <p:ext uri="{BB962C8B-B14F-4D97-AF65-F5344CB8AC3E}">
        <p14:creationId xmlns:p14="http://schemas.microsoft.com/office/powerpoint/2010/main" val="206296158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4">
                                            <p:txEl>
                                              <p:pRg st="2" end="2"/>
                                            </p:txEl>
                                          </p:spTgt>
                                        </p:tgtEl>
                                        <p:attrNameLst>
                                          <p:attrName>style.visibility</p:attrName>
                                        </p:attrNameLst>
                                      </p:cBhvr>
                                      <p:to>
                                        <p:strVal val="visible"/>
                                      </p:to>
                                    </p:set>
                                    <p:animEffect transition="in" filter="fade">
                                      <p:cBhvr>
                                        <p:cTn id="20" dur="500"/>
                                        <p:tgtEl>
                                          <p:spTgt spid="15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fade">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fade">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fade">
                                      <p:cBhvr>
                                        <p:cTn id="4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bldLvl="2"/>
      <p:bldP spid="8"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457200" y="304879"/>
            <a:ext cx="8623300" cy="646300"/>
          </a:xfrm>
        </p:spPr>
        <p:txBody>
          <a:bodyPr>
            <a:spAutoFit/>
          </a:bodyPr>
          <a:lstStyle/>
          <a:p>
            <a:pPr eaLnBrk="1" hangingPunct="1">
              <a:spcBef>
                <a:spcPct val="0"/>
              </a:spcBef>
              <a:buClr>
                <a:srgbClr val="000000"/>
              </a:buClr>
            </a:pPr>
            <a:r>
              <a:rPr lang="en-US" sz="3000" b="1" dirty="0">
                <a:latin typeface="Arial" charset="0"/>
                <a:cs typeface="Arial" charset="0"/>
              </a:rPr>
              <a:t>Structured Programming (2/2)</a:t>
            </a:r>
          </a:p>
        </p:txBody>
      </p:sp>
      <p:sp>
        <p:nvSpPr>
          <p:cNvPr id="154" name="Shape 154"/>
          <p:cNvSpPr txBox="1">
            <a:spLocks noGrp="1"/>
          </p:cNvSpPr>
          <p:nvPr>
            <p:ph type="body" idx="1"/>
          </p:nvPr>
        </p:nvSpPr>
        <p:spPr>
          <a:xfrm>
            <a:off x="228600" y="1047750"/>
            <a:ext cx="7924800" cy="3165452"/>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nSpc>
                <a:spcPct val="100000"/>
              </a:lnSpc>
              <a:spcBef>
                <a:spcPts val="400"/>
              </a:spcBef>
              <a:buClr>
                <a:srgbClr val="000000"/>
              </a:buClr>
              <a:buFont typeface="Arial" charset="0"/>
              <a:buChar char="●"/>
            </a:pPr>
            <a:r>
              <a:rPr lang="en-US" sz="2000" dirty="0">
                <a:solidFill>
                  <a:schemeClr val="tx1"/>
                </a:solidFill>
              </a:rPr>
              <a:t>Brown’s AM101, AM40, CS11 (CS15 precursors) switched to new </a:t>
            </a:r>
            <a:r>
              <a:rPr lang="en-US" sz="2000" dirty="0">
                <a:solidFill>
                  <a:srgbClr val="FF0000"/>
                </a:solidFill>
              </a:rPr>
              <a:t>structured programming </a:t>
            </a:r>
            <a:r>
              <a:rPr lang="en-US" sz="2000" dirty="0">
                <a:solidFill>
                  <a:schemeClr val="tx1"/>
                </a:solidFill>
              </a:rPr>
              <a:t>style using only 1-in, 1-out branching in late 60’s</a:t>
            </a:r>
          </a:p>
          <a:p>
            <a:pPr lvl="1" eaLnBrk="1" hangingPunct="1">
              <a:lnSpc>
                <a:spcPct val="150000"/>
              </a:lnSpc>
              <a:spcBef>
                <a:spcPts val="400"/>
              </a:spcBef>
              <a:buClr>
                <a:srgbClr val="000000"/>
              </a:buClr>
              <a:buFont typeface="Courier New"/>
              <a:buChar char="o"/>
            </a:pPr>
            <a:r>
              <a:rPr lang="en-US" sz="1600" dirty="0">
                <a:solidFill>
                  <a:schemeClr val="tx1"/>
                </a:solidFill>
              </a:rPr>
              <a:t>taught PL/I, then PL/C, a student-oriented subset</a:t>
            </a:r>
          </a:p>
          <a:p>
            <a:pPr lvl="1" eaLnBrk="1" hangingPunct="1">
              <a:lnSpc>
                <a:spcPct val="150000"/>
              </a:lnSpc>
              <a:spcBef>
                <a:spcPts val="400"/>
              </a:spcBef>
              <a:buClr>
                <a:srgbClr val="000000"/>
              </a:buClr>
              <a:buFont typeface="Courier New"/>
              <a:buChar char="o"/>
            </a:pPr>
            <a:r>
              <a:rPr lang="en-US" sz="1600" dirty="0">
                <a:solidFill>
                  <a:schemeClr val="tx1"/>
                </a:solidFill>
              </a:rPr>
              <a:t>even taught “structured assembly” based on positive experiences</a:t>
            </a:r>
          </a:p>
          <a:p>
            <a:pPr lvl="1" eaLnBrk="1" hangingPunct="1">
              <a:lnSpc>
                <a:spcPct val="150000"/>
              </a:lnSpc>
              <a:spcBef>
                <a:spcPts val="400"/>
              </a:spcBef>
              <a:buClr>
                <a:srgbClr val="000000"/>
              </a:buClr>
              <a:buFont typeface="Courier New"/>
              <a:buChar char="o"/>
            </a:pPr>
            <a:r>
              <a:rPr lang="en-US" sz="1600" dirty="0">
                <a:solidFill>
                  <a:schemeClr val="tx1"/>
                </a:solidFill>
              </a:rPr>
              <a:t>switched to Pascal as a more modern language</a:t>
            </a:r>
          </a:p>
          <a:p>
            <a:pPr lvl="1" eaLnBrk="1" hangingPunct="1">
              <a:lnSpc>
                <a:spcPct val="150000"/>
              </a:lnSpc>
              <a:spcBef>
                <a:spcPts val="400"/>
              </a:spcBef>
              <a:buClr>
                <a:srgbClr val="000000"/>
              </a:buClr>
              <a:buFont typeface="Courier New"/>
              <a:buChar char="o"/>
            </a:pPr>
            <a:r>
              <a:rPr lang="en-US" sz="1600" dirty="0">
                <a:solidFill>
                  <a:schemeClr val="tx1"/>
                </a:solidFill>
              </a:rPr>
              <a:t>then to Object Pascal, an OOP extension; then to Java</a:t>
            </a:r>
          </a:p>
          <a:p>
            <a:pPr lvl="1" eaLnBrk="1" hangingPunct="1">
              <a:lnSpc>
                <a:spcPct val="150000"/>
              </a:lnSpc>
              <a:spcBef>
                <a:spcPts val="400"/>
              </a:spcBef>
              <a:buClr>
                <a:srgbClr val="000000"/>
              </a:buClr>
              <a:buFont typeface="Courier New"/>
              <a:buChar char="o"/>
            </a:pPr>
            <a:r>
              <a:rPr lang="en-US" sz="1600" dirty="0">
                <a:solidFill>
                  <a:schemeClr val="tx1"/>
                </a:solidFill>
              </a:rPr>
              <a:t>see -- we have a rich history of experimentation!</a:t>
            </a:r>
          </a:p>
        </p:txBody>
      </p:sp>
    </p:spTree>
    <p:extLst>
      <p:ext uri="{BB962C8B-B14F-4D97-AF65-F5344CB8AC3E}">
        <p14:creationId xmlns:p14="http://schemas.microsoft.com/office/powerpoint/2010/main" val="378226213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Effect transition="in" filter="fade">
                                      <p:cBhvr>
                                        <p:cTn id="32" dur="500"/>
                                        <p:tgtEl>
                                          <p:spTgt spid="1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373276" y="397296"/>
            <a:ext cx="8702248" cy="600134"/>
          </a:xfrm>
        </p:spPr>
        <p:txBody>
          <a:bodyPr wrap="square">
            <a:spAutoFit/>
          </a:bodyPr>
          <a:lstStyle/>
          <a:p>
            <a:pPr eaLnBrk="1" hangingPunct="1">
              <a:spcBef>
                <a:spcPct val="0"/>
              </a:spcBef>
              <a:buClr>
                <a:srgbClr val="000000"/>
              </a:buClr>
            </a:pPr>
            <a:r>
              <a:rPr lang="en-US" sz="2700" b="1" dirty="0">
                <a:latin typeface="Arial" charset="0"/>
                <a:cs typeface="Arial" charset="0"/>
              </a:rPr>
              <a:t>Next Generation High-Level Procedural Languages</a:t>
            </a:r>
          </a:p>
        </p:txBody>
      </p:sp>
      <p:sp>
        <p:nvSpPr>
          <p:cNvPr id="154" name="Shape 154"/>
          <p:cNvSpPr txBox="1">
            <a:spLocks noGrp="1"/>
          </p:cNvSpPr>
          <p:nvPr>
            <p:ph type="body" idx="1"/>
          </p:nvPr>
        </p:nvSpPr>
        <p:spPr>
          <a:xfrm>
            <a:off x="253257" y="1200150"/>
            <a:ext cx="8839200" cy="3245987"/>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dirty="0">
                <a:solidFill>
                  <a:schemeClr val="tx1"/>
                </a:solidFill>
              </a:rPr>
              <a:t>Emphasize task decomposition, no bundling of data and procedures in “objects”</a:t>
            </a:r>
          </a:p>
          <a:p>
            <a:pPr eaLnBrk="1" hangingPunct="1">
              <a:spcBef>
                <a:spcPts val="400"/>
              </a:spcBef>
              <a:buClr>
                <a:srgbClr val="000000"/>
              </a:buClr>
              <a:buFont typeface="Arial" charset="0"/>
              <a:buChar char="●"/>
            </a:pPr>
            <a:r>
              <a:rPr lang="en-US" sz="1800" b="1" dirty="0">
                <a:solidFill>
                  <a:srgbClr val="008000"/>
                </a:solidFill>
              </a:rPr>
              <a:t>1964</a:t>
            </a:r>
            <a:r>
              <a:rPr lang="en-US" sz="1800" dirty="0">
                <a:solidFill>
                  <a:schemeClr val="tx1"/>
                </a:solidFill>
              </a:rPr>
              <a:t>: Researchers at IBM develop </a:t>
            </a:r>
            <a:r>
              <a:rPr lang="en-US" sz="1800" dirty="0">
                <a:solidFill>
                  <a:srgbClr val="FF0000"/>
                </a:solidFill>
              </a:rPr>
              <a:t>PL/I</a:t>
            </a:r>
            <a:r>
              <a:rPr lang="en-US" sz="1800" dirty="0">
                <a:solidFill>
                  <a:schemeClr val="tx1"/>
                </a:solidFill>
              </a:rPr>
              <a:t>, an omnibus language</a:t>
            </a:r>
          </a:p>
          <a:p>
            <a:pPr lvl="1" eaLnBrk="1" hangingPunct="1">
              <a:spcBef>
                <a:spcPts val="400"/>
              </a:spcBef>
              <a:buClr>
                <a:srgbClr val="000000"/>
              </a:buClr>
              <a:buFont typeface="Courier New"/>
              <a:buChar char="o"/>
            </a:pPr>
            <a:r>
              <a:rPr lang="en-US" sz="1600" dirty="0">
                <a:solidFill>
                  <a:schemeClr val="tx1"/>
                </a:solidFill>
              </a:rPr>
              <a:t>Programming Language I</a:t>
            </a:r>
          </a:p>
          <a:p>
            <a:pPr lvl="1" eaLnBrk="1" hangingPunct="1">
              <a:spcBef>
                <a:spcPts val="400"/>
              </a:spcBef>
              <a:buClr>
                <a:srgbClr val="000000"/>
              </a:buClr>
              <a:buFont typeface="Courier New"/>
              <a:buChar char="o"/>
            </a:pPr>
            <a:r>
              <a:rPr lang="en-US" sz="1600" dirty="0">
                <a:solidFill>
                  <a:schemeClr val="tx1"/>
                </a:solidFill>
              </a:rPr>
              <a:t>designed to synthesize best features of FORTRAN, COBOL, and </a:t>
            </a:r>
            <a:r>
              <a:rPr lang="en-US" sz="1600" dirty="0" err="1">
                <a:solidFill>
                  <a:schemeClr val="tx1"/>
                </a:solidFill>
              </a:rPr>
              <a:t>Algol</a:t>
            </a:r>
            <a:r>
              <a:rPr lang="en-US" sz="1600" dirty="0">
                <a:solidFill>
                  <a:schemeClr val="tx1"/>
                </a:solidFill>
              </a:rPr>
              <a:t> 60</a:t>
            </a:r>
          </a:p>
          <a:p>
            <a:pPr lvl="1" eaLnBrk="1" hangingPunct="1">
              <a:spcBef>
                <a:spcPts val="400"/>
              </a:spcBef>
              <a:buClr>
                <a:srgbClr val="000000"/>
              </a:buClr>
              <a:buFont typeface="Courier New"/>
              <a:buChar char="o"/>
            </a:pPr>
            <a:r>
              <a:rPr lang="en-US" sz="1600" dirty="0">
                <a:solidFill>
                  <a:schemeClr val="tx1"/>
                </a:solidFill>
              </a:rPr>
              <a:t>failed as attempt to be the one general purpose programming language</a:t>
            </a:r>
          </a:p>
          <a:p>
            <a:pPr eaLnBrk="1" hangingPunct="1">
              <a:spcBef>
                <a:spcPts val="400"/>
              </a:spcBef>
              <a:buClr>
                <a:srgbClr val="000000"/>
              </a:buClr>
              <a:buFont typeface="Arial" charset="0"/>
              <a:buChar char="●"/>
            </a:pPr>
            <a:r>
              <a:rPr lang="en-US" sz="1800" b="1" dirty="0">
                <a:solidFill>
                  <a:srgbClr val="008000"/>
                </a:solidFill>
              </a:rPr>
              <a:t>1970</a:t>
            </a:r>
            <a:r>
              <a:rPr lang="en-US" sz="1800" dirty="0">
                <a:solidFill>
                  <a:schemeClr val="tx1"/>
                </a:solidFill>
              </a:rPr>
              <a:t>: </a:t>
            </a:r>
            <a:r>
              <a:rPr lang="en-US" sz="1800" dirty="0" err="1">
                <a:solidFill>
                  <a:schemeClr val="tx1"/>
                </a:solidFill>
              </a:rPr>
              <a:t>Niklaus</a:t>
            </a:r>
            <a:r>
              <a:rPr lang="en-US" sz="1800" dirty="0">
                <a:solidFill>
                  <a:schemeClr val="tx1"/>
                </a:solidFill>
              </a:rPr>
              <a:t> Wirth develops </a:t>
            </a:r>
            <a:r>
              <a:rPr lang="en-US" sz="1800" dirty="0">
                <a:solidFill>
                  <a:srgbClr val="FF0000"/>
                </a:solidFill>
              </a:rPr>
              <a:t>Pascal</a:t>
            </a:r>
          </a:p>
          <a:p>
            <a:pPr lvl="1" eaLnBrk="1" hangingPunct="1">
              <a:spcBef>
                <a:spcPts val="400"/>
              </a:spcBef>
              <a:buClr>
                <a:srgbClr val="000000"/>
              </a:buClr>
              <a:buFont typeface="Courier New"/>
              <a:buChar char="o"/>
            </a:pPr>
            <a:r>
              <a:rPr lang="en-US" sz="1600" dirty="0">
                <a:solidFill>
                  <a:schemeClr val="tx1"/>
                </a:solidFill>
              </a:rPr>
              <a:t>named for Blaise Pascal, designed to be an educational language  </a:t>
            </a:r>
            <a:endParaRPr lang="en-US" sz="1800" dirty="0">
              <a:solidFill>
                <a:schemeClr val="tx1"/>
              </a:solidFill>
            </a:endParaRPr>
          </a:p>
          <a:p>
            <a:pPr eaLnBrk="1" hangingPunct="1">
              <a:spcBef>
                <a:spcPts val="400"/>
              </a:spcBef>
              <a:buClr>
                <a:srgbClr val="000000"/>
              </a:buClr>
              <a:buFont typeface="Arial" charset="0"/>
              <a:buChar char="●"/>
            </a:pPr>
            <a:r>
              <a:rPr lang="en-US" sz="1800" b="1" dirty="0">
                <a:solidFill>
                  <a:srgbClr val="008000"/>
                </a:solidFill>
              </a:rPr>
              <a:t>1972</a:t>
            </a:r>
            <a:r>
              <a:rPr lang="en-US" sz="1800" dirty="0">
                <a:solidFill>
                  <a:schemeClr val="tx1"/>
                </a:solidFill>
              </a:rPr>
              <a:t>: Dennis Ritchie at Bell Labs develops </a:t>
            </a:r>
            <a:r>
              <a:rPr lang="en-US" sz="1800" dirty="0">
                <a:solidFill>
                  <a:srgbClr val="FF0000"/>
                </a:solidFill>
              </a:rPr>
              <a:t>C </a:t>
            </a:r>
            <a:r>
              <a:rPr lang="en-US" sz="1800" dirty="0">
                <a:solidFill>
                  <a:schemeClr val="tx1"/>
                </a:solidFill>
              </a:rPr>
              <a:t>(also learned in CS33)</a:t>
            </a:r>
          </a:p>
          <a:p>
            <a:pPr lvl="1" eaLnBrk="1" hangingPunct="1">
              <a:spcBef>
                <a:spcPts val="400"/>
              </a:spcBef>
              <a:buClr>
                <a:srgbClr val="000000"/>
              </a:buClr>
              <a:buFont typeface="Courier New"/>
              <a:buChar char="o"/>
            </a:pPr>
            <a:r>
              <a:rPr lang="en-US" sz="1600" dirty="0">
                <a:solidFill>
                  <a:schemeClr val="tx1"/>
                </a:solidFill>
              </a:rPr>
              <a:t>predecessor named B</a:t>
            </a:r>
          </a:p>
          <a:p>
            <a:pPr lvl="1" eaLnBrk="1" hangingPunct="1">
              <a:spcBef>
                <a:spcPts val="400"/>
              </a:spcBef>
              <a:buClr>
                <a:srgbClr val="000000"/>
              </a:buClr>
              <a:buFont typeface="Courier New"/>
              <a:buChar char="o"/>
            </a:pPr>
            <a:r>
              <a:rPr lang="en-US" sz="1600" dirty="0">
                <a:solidFill>
                  <a:schemeClr val="tx1"/>
                </a:solidFill>
              </a:rPr>
              <a:t>often called portable assembly language</a:t>
            </a:r>
          </a:p>
          <a:p>
            <a:pPr lvl="1" eaLnBrk="1" hangingPunct="1">
              <a:spcBef>
                <a:spcPts val="400"/>
              </a:spcBef>
              <a:buClr>
                <a:srgbClr val="000000"/>
              </a:buClr>
              <a:buFont typeface="Courier New"/>
              <a:buChar char="o"/>
            </a:pPr>
            <a:r>
              <a:rPr lang="en-US" sz="1600" dirty="0">
                <a:solidFill>
                  <a:schemeClr val="tx1"/>
                </a:solidFill>
              </a:rPr>
              <a:t>surpassed COBOL as most popular language</a:t>
            </a:r>
            <a:endParaRPr lang="en-US" sz="1800" dirty="0">
              <a:solidFill>
                <a:schemeClr val="tx1"/>
              </a:solidFill>
            </a:endParaRPr>
          </a:p>
        </p:txBody>
      </p:sp>
    </p:spTree>
    <p:extLst>
      <p:ext uri="{BB962C8B-B14F-4D97-AF65-F5344CB8AC3E}">
        <p14:creationId xmlns:p14="http://schemas.microsoft.com/office/powerpoint/2010/main" val="275605273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Effect transition="in" filter="fade">
                                      <p:cBhvr>
                                        <p:cTn id="32" dur="500"/>
                                        <p:tgtEl>
                                          <p:spTgt spid="15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4">
                                            <p:txEl>
                                              <p:pRg st="6" end="6"/>
                                            </p:txEl>
                                          </p:spTgt>
                                        </p:tgtEl>
                                        <p:attrNameLst>
                                          <p:attrName>style.visibility</p:attrName>
                                        </p:attrNameLst>
                                      </p:cBhvr>
                                      <p:to>
                                        <p:strVal val="visible"/>
                                      </p:to>
                                    </p:set>
                                    <p:animEffect transition="in" filter="fade">
                                      <p:cBhvr>
                                        <p:cTn id="37" dur="500"/>
                                        <p:tgtEl>
                                          <p:spTgt spid="15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4">
                                            <p:txEl>
                                              <p:pRg st="7" end="7"/>
                                            </p:txEl>
                                          </p:spTgt>
                                        </p:tgtEl>
                                        <p:attrNameLst>
                                          <p:attrName>style.visibility</p:attrName>
                                        </p:attrNameLst>
                                      </p:cBhvr>
                                      <p:to>
                                        <p:strVal val="visible"/>
                                      </p:to>
                                    </p:set>
                                    <p:animEffect transition="in" filter="fade">
                                      <p:cBhvr>
                                        <p:cTn id="42" dur="500"/>
                                        <p:tgtEl>
                                          <p:spTgt spid="15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4">
                                            <p:txEl>
                                              <p:pRg st="8" end="8"/>
                                            </p:txEl>
                                          </p:spTgt>
                                        </p:tgtEl>
                                        <p:attrNameLst>
                                          <p:attrName>style.visibility</p:attrName>
                                        </p:attrNameLst>
                                      </p:cBhvr>
                                      <p:to>
                                        <p:strVal val="visible"/>
                                      </p:to>
                                    </p:set>
                                    <p:animEffect transition="in" filter="fade">
                                      <p:cBhvr>
                                        <p:cTn id="47" dur="500"/>
                                        <p:tgtEl>
                                          <p:spTgt spid="15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4">
                                            <p:txEl>
                                              <p:pRg st="9" end="9"/>
                                            </p:txEl>
                                          </p:spTgt>
                                        </p:tgtEl>
                                        <p:attrNameLst>
                                          <p:attrName>style.visibility</p:attrName>
                                        </p:attrNameLst>
                                      </p:cBhvr>
                                      <p:to>
                                        <p:strVal val="visible"/>
                                      </p:to>
                                    </p:set>
                                    <p:animEffect transition="in" filter="fade">
                                      <p:cBhvr>
                                        <p:cTn id="52" dur="500"/>
                                        <p:tgtEl>
                                          <p:spTgt spid="15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4">
                                            <p:txEl>
                                              <p:pRg st="10" end="10"/>
                                            </p:txEl>
                                          </p:spTgt>
                                        </p:tgtEl>
                                        <p:attrNameLst>
                                          <p:attrName>style.visibility</p:attrName>
                                        </p:attrNameLst>
                                      </p:cBhvr>
                                      <p:to>
                                        <p:strVal val="visible"/>
                                      </p:to>
                                    </p:set>
                                    <p:animEffect transition="in" filter="fade">
                                      <p:cBhvr>
                                        <p:cTn id="57" dur="500"/>
                                        <p:tgtEl>
                                          <p:spTgt spid="15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441752" y="590550"/>
            <a:ext cx="8702248" cy="558584"/>
          </a:xfrm>
        </p:spPr>
        <p:txBody>
          <a:bodyPr wrap="square">
            <a:spAutoFit/>
          </a:bodyPr>
          <a:lstStyle/>
          <a:p>
            <a:pPr>
              <a:spcBef>
                <a:spcPct val="0"/>
              </a:spcBef>
              <a:buClr>
                <a:srgbClr val="000000"/>
              </a:buClr>
            </a:pPr>
            <a:r>
              <a:rPr lang="en-US" sz="2700" b="1" dirty="0">
                <a:latin typeface="Arial" charset="0"/>
                <a:cs typeface="Arial" charset="0"/>
              </a:rPr>
              <a:t>Object-Oriented Programming Languages (1/3)</a:t>
            </a:r>
          </a:p>
        </p:txBody>
      </p:sp>
      <p:sp>
        <p:nvSpPr>
          <p:cNvPr id="154" name="Shape 154"/>
          <p:cNvSpPr txBox="1">
            <a:spLocks noGrp="1"/>
          </p:cNvSpPr>
          <p:nvPr>
            <p:ph type="body" idx="1"/>
          </p:nvPr>
        </p:nvSpPr>
        <p:spPr>
          <a:xfrm>
            <a:off x="228600" y="1379644"/>
            <a:ext cx="8456117" cy="2384212"/>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marL="76200" indent="0">
              <a:spcBef>
                <a:spcPts val="400"/>
              </a:spcBef>
              <a:buClr>
                <a:srgbClr val="000000"/>
              </a:buClr>
              <a:buNone/>
            </a:pPr>
            <a:r>
              <a:rPr lang="en-US" sz="1800" dirty="0"/>
              <a:t>Even </a:t>
            </a:r>
            <a:r>
              <a:rPr lang="en-US" sz="1800" b="1" dirty="0"/>
              <a:t>OOPLs are Relatively Old!</a:t>
            </a:r>
          </a:p>
          <a:p>
            <a:pPr marL="76200" indent="0">
              <a:spcBef>
                <a:spcPts val="400"/>
              </a:spcBef>
              <a:buClr>
                <a:srgbClr val="000000"/>
              </a:buClr>
              <a:buNone/>
            </a:pPr>
            <a:endParaRPr lang="en-US" sz="1800" dirty="0">
              <a:solidFill>
                <a:srgbClr val="008000"/>
              </a:solidFill>
            </a:endParaRPr>
          </a:p>
          <a:p>
            <a:pPr eaLnBrk="1" hangingPunct="1">
              <a:spcBef>
                <a:spcPts val="400"/>
              </a:spcBef>
              <a:buClr>
                <a:srgbClr val="000000"/>
              </a:buClr>
              <a:buFont typeface="Arial" charset="0"/>
              <a:buChar char="●"/>
            </a:pPr>
            <a:r>
              <a:rPr lang="en-US" sz="1800" b="1" dirty="0">
                <a:solidFill>
                  <a:srgbClr val="008000"/>
                </a:solidFill>
              </a:rPr>
              <a:t>1967</a:t>
            </a:r>
            <a:r>
              <a:rPr lang="en-US" sz="1800" dirty="0">
                <a:solidFill>
                  <a:schemeClr val="tx1"/>
                </a:solidFill>
              </a:rPr>
              <a:t>: Ole-Johan Dahl and Kristen </a:t>
            </a:r>
            <a:r>
              <a:rPr lang="en-US" sz="1800" dirty="0" err="1">
                <a:solidFill>
                  <a:schemeClr val="tx1"/>
                </a:solidFill>
              </a:rPr>
              <a:t>Nygaard</a:t>
            </a:r>
            <a:r>
              <a:rPr lang="en-US" sz="1800" dirty="0">
                <a:solidFill>
                  <a:schemeClr val="tx1"/>
                </a:solidFill>
              </a:rPr>
              <a:t> at Norwegian Computing Centre develop </a:t>
            </a:r>
            <a:r>
              <a:rPr lang="en-US" sz="1800" dirty="0" err="1">
                <a:solidFill>
                  <a:srgbClr val="FF0000"/>
                </a:solidFill>
              </a:rPr>
              <a:t>Simula</a:t>
            </a:r>
            <a:r>
              <a:rPr lang="en-US" sz="1800" dirty="0">
                <a:solidFill>
                  <a:schemeClr val="tx1"/>
                </a:solidFill>
              </a:rPr>
              <a:t>, </a:t>
            </a:r>
            <a:r>
              <a:rPr lang="en-US" sz="1800" dirty="0" err="1">
                <a:solidFill>
                  <a:schemeClr val="tx1"/>
                </a:solidFill>
              </a:rPr>
              <a:t>SIMUlation</a:t>
            </a:r>
            <a:r>
              <a:rPr lang="en-US" sz="1800" dirty="0">
                <a:solidFill>
                  <a:schemeClr val="tx1"/>
                </a:solidFill>
              </a:rPr>
              <a:t> Language and first OO programming language, classes</a:t>
            </a:r>
          </a:p>
          <a:p>
            <a:pPr eaLnBrk="1" hangingPunct="1">
              <a:spcBef>
                <a:spcPts val="400"/>
              </a:spcBef>
              <a:buClr>
                <a:srgbClr val="000000"/>
              </a:buClr>
              <a:buFont typeface="Arial" charset="0"/>
              <a:buChar char="●"/>
            </a:pPr>
            <a:r>
              <a:rPr lang="en-US" sz="1800" b="1" dirty="0">
                <a:solidFill>
                  <a:srgbClr val="008000"/>
                </a:solidFill>
              </a:rPr>
              <a:t>1972</a:t>
            </a:r>
            <a:r>
              <a:rPr lang="en-US" sz="1800" dirty="0">
                <a:solidFill>
                  <a:schemeClr val="tx1"/>
                </a:solidFill>
              </a:rPr>
              <a:t>: Alan Kay, Adele Goldberg, et al. at Xerox PARC develop </a:t>
            </a:r>
            <a:r>
              <a:rPr lang="en-US" sz="1800" dirty="0">
                <a:solidFill>
                  <a:srgbClr val="FF0000"/>
                </a:solidFill>
              </a:rPr>
              <a:t>Smalltalk</a:t>
            </a:r>
            <a:r>
              <a:rPr lang="en-US" sz="1800" dirty="0">
                <a:solidFill>
                  <a:schemeClr val="tx1"/>
                </a:solidFill>
              </a:rPr>
              <a:t> and the Windows metaphor/GUI</a:t>
            </a:r>
          </a:p>
          <a:p>
            <a:pPr eaLnBrk="1" hangingPunct="1">
              <a:spcBef>
                <a:spcPts val="400"/>
              </a:spcBef>
              <a:buClr>
                <a:srgbClr val="000000"/>
              </a:buClr>
              <a:buFont typeface="Arial" charset="0"/>
              <a:buChar char="●"/>
            </a:pPr>
            <a:r>
              <a:rPr lang="en-US" sz="1800" b="1" dirty="0">
                <a:solidFill>
                  <a:srgbClr val="008000"/>
                </a:solidFill>
              </a:rPr>
              <a:t>1972</a:t>
            </a:r>
            <a:r>
              <a:rPr lang="en-US" sz="1800" dirty="0">
                <a:solidFill>
                  <a:schemeClr val="tx1"/>
                </a:solidFill>
              </a:rPr>
              <a:t>: Barbara </a:t>
            </a:r>
            <a:r>
              <a:rPr lang="en-US" sz="1800" dirty="0" err="1">
                <a:solidFill>
                  <a:schemeClr val="tx1"/>
                </a:solidFill>
              </a:rPr>
              <a:t>Liskov</a:t>
            </a:r>
            <a:r>
              <a:rPr lang="en-US" sz="1800" dirty="0">
                <a:solidFill>
                  <a:schemeClr val="tx1"/>
                </a:solidFill>
              </a:rPr>
              <a:t> at MIT develops </a:t>
            </a:r>
            <a:r>
              <a:rPr lang="en-US" sz="1800" dirty="0">
                <a:solidFill>
                  <a:srgbClr val="FF0000"/>
                </a:solidFill>
              </a:rPr>
              <a:t>CLU</a:t>
            </a:r>
            <a:r>
              <a:rPr lang="en-US" sz="1800" dirty="0">
                <a:solidFill>
                  <a:schemeClr val="tx1"/>
                </a:solidFill>
              </a:rPr>
              <a:t>, with focus on ADTs (next slide)</a:t>
            </a:r>
          </a:p>
        </p:txBody>
      </p:sp>
    </p:spTree>
    <p:extLst>
      <p:ext uri="{BB962C8B-B14F-4D97-AF65-F5344CB8AC3E}">
        <p14:creationId xmlns:p14="http://schemas.microsoft.com/office/powerpoint/2010/main" val="73011125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2" end="2"/>
                                            </p:txEl>
                                          </p:spTgt>
                                        </p:tgtEl>
                                        <p:attrNameLst>
                                          <p:attrName>style.visibility</p:attrName>
                                        </p:attrNameLst>
                                      </p:cBhvr>
                                      <p:to>
                                        <p:strVal val="visible"/>
                                      </p:to>
                                    </p:set>
                                    <p:animEffect transition="in" filter="fade">
                                      <p:cBhvr>
                                        <p:cTn id="12" dur="500"/>
                                        <p:tgtEl>
                                          <p:spTgt spid="1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3" end="3"/>
                                            </p:txEl>
                                          </p:spTgt>
                                        </p:tgtEl>
                                        <p:attrNameLst>
                                          <p:attrName>style.visibility</p:attrName>
                                        </p:attrNameLst>
                                      </p:cBhvr>
                                      <p:to>
                                        <p:strVal val="visible"/>
                                      </p:to>
                                    </p:set>
                                    <p:animEffect transition="in" filter="fade">
                                      <p:cBhvr>
                                        <p:cTn id="17" dur="500"/>
                                        <p:tgtEl>
                                          <p:spTgt spid="15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4" end="4"/>
                                            </p:txEl>
                                          </p:spTgt>
                                        </p:tgtEl>
                                        <p:attrNameLst>
                                          <p:attrName>style.visibility</p:attrName>
                                        </p:attrNameLst>
                                      </p:cBhvr>
                                      <p:to>
                                        <p:strVal val="visible"/>
                                      </p:to>
                                    </p:set>
                                    <p:animEffect transition="in" filter="fade">
                                      <p:cBhvr>
                                        <p:cTn id="22" dur="500"/>
                                        <p:tgtEl>
                                          <p:spTgt spid="1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457200" y="330185"/>
            <a:ext cx="8077200" cy="558584"/>
          </a:xfrm>
        </p:spPr>
        <p:txBody>
          <a:bodyPr wrap="square">
            <a:spAutoFit/>
          </a:bodyPr>
          <a:lstStyle/>
          <a:p>
            <a:pPr eaLnBrk="1" hangingPunct="1">
              <a:spcBef>
                <a:spcPct val="0"/>
              </a:spcBef>
              <a:buClr>
                <a:srgbClr val="000000"/>
              </a:buClr>
            </a:pPr>
            <a:r>
              <a:rPr lang="en-US" sz="2700" b="1" dirty="0">
                <a:latin typeface="Arial" charset="0"/>
                <a:ea typeface="Arial" charset="0"/>
                <a:cs typeface="Arial" charset="0"/>
              </a:rPr>
              <a:t>Aside: Barbara </a:t>
            </a:r>
            <a:r>
              <a:rPr lang="en-US" sz="2700" b="1" dirty="0" err="1">
                <a:latin typeface="Arial" charset="0"/>
                <a:ea typeface="Arial" charset="0"/>
                <a:cs typeface="Arial" charset="0"/>
              </a:rPr>
              <a:t>Liskov’s</a:t>
            </a:r>
            <a:r>
              <a:rPr lang="en-US" sz="2700" b="1" dirty="0">
                <a:latin typeface="Arial" charset="0"/>
                <a:ea typeface="Arial" charset="0"/>
                <a:cs typeface="Arial" charset="0"/>
              </a:rPr>
              <a:t> Talk at Brown 11/06/14</a:t>
            </a:r>
          </a:p>
        </p:txBody>
      </p:sp>
      <p:sp>
        <p:nvSpPr>
          <p:cNvPr id="154" name="Shape 154"/>
          <p:cNvSpPr txBox="1">
            <a:spLocks noGrp="1"/>
          </p:cNvSpPr>
          <p:nvPr>
            <p:ph type="body" idx="1"/>
          </p:nvPr>
        </p:nvSpPr>
        <p:spPr>
          <a:xfrm>
            <a:off x="228600" y="772185"/>
            <a:ext cx="8915400" cy="4237027"/>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marL="0" lvl="0" indent="0">
              <a:lnSpc>
                <a:spcPct val="100000"/>
              </a:lnSpc>
              <a:spcBef>
                <a:spcPts val="400"/>
              </a:spcBef>
              <a:buClr>
                <a:srgbClr val="000000"/>
              </a:buClr>
              <a:buFont typeface="Arial" charset="0"/>
              <a:buChar char="●"/>
            </a:pPr>
            <a:r>
              <a:rPr lang="en-US" sz="1600" dirty="0"/>
              <a:t>  Biography: </a:t>
            </a:r>
          </a:p>
          <a:p>
            <a:pPr marL="742950" lvl="1" indent="-285750">
              <a:lnSpc>
                <a:spcPct val="100000"/>
              </a:lnSpc>
              <a:spcBef>
                <a:spcPts val="400"/>
              </a:spcBef>
              <a:buClr>
                <a:srgbClr val="000000"/>
              </a:buClr>
              <a:buFont typeface="Courier New" charset="0"/>
              <a:buChar char="o"/>
            </a:pPr>
            <a:r>
              <a:rPr lang="en-US" dirty="0"/>
              <a:t>member of the National Academy of Engineering and the National Academy 		        of Sciences, the National Academy of Inventors. </a:t>
            </a:r>
          </a:p>
          <a:p>
            <a:pPr marL="742950" lvl="1" indent="-285750">
              <a:lnSpc>
                <a:spcPct val="100000"/>
              </a:lnSpc>
              <a:spcBef>
                <a:spcPts val="400"/>
              </a:spcBef>
              <a:buClr>
                <a:srgbClr val="000000"/>
              </a:buClr>
              <a:buFont typeface="Courier New" charset="0"/>
              <a:buChar char="o"/>
            </a:pPr>
            <a:r>
              <a:rPr lang="en-US" dirty="0"/>
              <a:t>ACM Turing Award (the Nobel prize of CS), IEEE Von Neumann medal, Brown 	               honorary degree</a:t>
            </a:r>
          </a:p>
          <a:p>
            <a:pPr marL="0" indent="0">
              <a:lnSpc>
                <a:spcPct val="100000"/>
              </a:lnSpc>
              <a:spcBef>
                <a:spcPts val="400"/>
              </a:spcBef>
              <a:buClr>
                <a:srgbClr val="000000"/>
              </a:buClr>
              <a:buFont typeface="Arial" charset="0"/>
              <a:buChar char="●"/>
            </a:pPr>
            <a:r>
              <a:rPr lang="en-US" sz="1600" dirty="0"/>
              <a:t>  The Power of Abstraction</a:t>
            </a:r>
          </a:p>
          <a:p>
            <a:pPr marL="742950" lvl="1" indent="-285750">
              <a:lnSpc>
                <a:spcPct val="100000"/>
              </a:lnSpc>
              <a:spcBef>
                <a:spcPts val="400"/>
              </a:spcBef>
              <a:buClr>
                <a:srgbClr val="000000"/>
              </a:buClr>
              <a:buFont typeface="Courier New" charset="0"/>
              <a:buChar char="o"/>
            </a:pPr>
            <a:r>
              <a:rPr lang="en-US" dirty="0"/>
              <a:t>abstraction is at the center of much work in Computer Science</a:t>
            </a:r>
          </a:p>
          <a:p>
            <a:pPr marL="742950" lvl="1" indent="-285750">
              <a:lnSpc>
                <a:spcPct val="100000"/>
              </a:lnSpc>
              <a:spcBef>
                <a:spcPts val="400"/>
              </a:spcBef>
              <a:buClr>
                <a:srgbClr val="000000"/>
              </a:buClr>
              <a:buFont typeface="Courier New" charset="0"/>
              <a:buChar char="o"/>
            </a:pPr>
            <a:r>
              <a:rPr lang="en-US" dirty="0"/>
              <a:t>finding the right interface for a system as well as finding an effective design for a system implementation</a:t>
            </a:r>
          </a:p>
          <a:p>
            <a:pPr marL="742950" lvl="1" indent="-285750">
              <a:lnSpc>
                <a:spcPct val="100000"/>
              </a:lnSpc>
              <a:spcBef>
                <a:spcPts val="400"/>
              </a:spcBef>
              <a:buClr>
                <a:srgbClr val="000000"/>
              </a:buClr>
              <a:buFont typeface="Courier New" charset="0"/>
              <a:buChar char="o"/>
            </a:pPr>
            <a:r>
              <a:rPr lang="en-US" dirty="0"/>
              <a:t>furthermore, abstraction is the basis for program construction, allowing programs to be built in a modular fashion.</a:t>
            </a:r>
          </a:p>
          <a:p>
            <a:pPr marL="0" indent="0">
              <a:lnSpc>
                <a:spcPct val="100000"/>
              </a:lnSpc>
              <a:spcBef>
                <a:spcPts val="400"/>
              </a:spcBef>
              <a:buClr>
                <a:srgbClr val="000000"/>
              </a:buClr>
              <a:buFont typeface="Arial" charset="0"/>
              <a:buChar char="●"/>
            </a:pPr>
            <a:r>
              <a:rPr lang="en-US" sz="1600" dirty="0"/>
              <a:t>  What I learned from her talk</a:t>
            </a:r>
          </a:p>
          <a:p>
            <a:pPr marL="742950" lvl="1" indent="-285750">
              <a:lnSpc>
                <a:spcPct val="100000"/>
              </a:lnSpc>
              <a:spcBef>
                <a:spcPts val="400"/>
              </a:spcBef>
              <a:buClr>
                <a:srgbClr val="000000"/>
              </a:buClr>
              <a:buFont typeface="Courier New" charset="0"/>
              <a:buChar char="o"/>
            </a:pPr>
            <a:r>
              <a:rPr lang="en-US" dirty="0"/>
              <a:t>ADTs need to describe the behavior, not just the method signatures, return types, errors: “pragmatics”</a:t>
            </a:r>
          </a:p>
          <a:p>
            <a:pPr marL="742950" lvl="1" indent="-285750">
              <a:lnSpc>
                <a:spcPct val="100000"/>
              </a:lnSpc>
              <a:spcBef>
                <a:spcPts val="400"/>
              </a:spcBef>
              <a:buClr>
                <a:srgbClr val="000000"/>
              </a:buClr>
              <a:buFont typeface="Courier New" charset="0"/>
              <a:buChar char="o"/>
            </a:pPr>
            <a:r>
              <a:rPr lang="en-US" dirty="0"/>
              <a:t>Java and other OOPLs can only provide support for enforcing that subtypes can do what </a:t>
            </a:r>
            <a:r>
              <a:rPr lang="en-US" dirty="0" err="1"/>
              <a:t>supertypes</a:t>
            </a:r>
            <a:r>
              <a:rPr lang="en-US" dirty="0"/>
              <a:t> can–they can’t enforce the idea that subtypes should also exhibit the same behavior </a:t>
            </a:r>
          </a:p>
          <a:p>
            <a:pPr marL="742950" lvl="1" indent="-285750">
              <a:lnSpc>
                <a:spcPct val="100000"/>
              </a:lnSpc>
              <a:spcBef>
                <a:spcPts val="400"/>
              </a:spcBef>
              <a:buClr>
                <a:srgbClr val="000000"/>
              </a:buClr>
              <a:buFont typeface="Courier New" charset="0"/>
              <a:buChar char="o"/>
            </a:pPr>
            <a:r>
              <a:rPr lang="en-US" dirty="0"/>
              <a:t>CS15 has de-emphasized inheritance, pushing interfaces and composition</a:t>
            </a:r>
          </a:p>
        </p:txBody>
      </p:sp>
      <p:pic>
        <p:nvPicPr>
          <p:cNvPr id="9" name="Picture 8"/>
          <p:cNvPicPr>
            <a:picLocks noChangeAspect="1"/>
          </p:cNvPicPr>
          <p:nvPr/>
        </p:nvPicPr>
        <p:blipFill>
          <a:blip r:embed="rId3"/>
          <a:stretch>
            <a:fillRect/>
          </a:stretch>
        </p:blipFill>
        <p:spPr>
          <a:xfrm>
            <a:off x="7467600" y="1010213"/>
            <a:ext cx="1251045" cy="1561537"/>
          </a:xfrm>
          <a:prstGeom prst="rect">
            <a:avLst/>
          </a:prstGeom>
        </p:spPr>
      </p:pic>
    </p:spTree>
    <p:extLst>
      <p:ext uri="{BB962C8B-B14F-4D97-AF65-F5344CB8AC3E}">
        <p14:creationId xmlns:p14="http://schemas.microsoft.com/office/powerpoint/2010/main" val="84802890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Effect transition="in" filter="fade">
                                      <p:cBhvr>
                                        <p:cTn id="32" dur="500"/>
                                        <p:tgtEl>
                                          <p:spTgt spid="15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4">
                                            <p:txEl>
                                              <p:pRg st="6" end="6"/>
                                            </p:txEl>
                                          </p:spTgt>
                                        </p:tgtEl>
                                        <p:attrNameLst>
                                          <p:attrName>style.visibility</p:attrName>
                                        </p:attrNameLst>
                                      </p:cBhvr>
                                      <p:to>
                                        <p:strVal val="visible"/>
                                      </p:to>
                                    </p:set>
                                    <p:animEffect transition="in" filter="fade">
                                      <p:cBhvr>
                                        <p:cTn id="37" dur="500"/>
                                        <p:tgtEl>
                                          <p:spTgt spid="15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4">
                                            <p:txEl>
                                              <p:pRg st="7" end="7"/>
                                            </p:txEl>
                                          </p:spTgt>
                                        </p:tgtEl>
                                        <p:attrNameLst>
                                          <p:attrName>style.visibility</p:attrName>
                                        </p:attrNameLst>
                                      </p:cBhvr>
                                      <p:to>
                                        <p:strVal val="visible"/>
                                      </p:to>
                                    </p:set>
                                    <p:animEffect transition="in" filter="fade">
                                      <p:cBhvr>
                                        <p:cTn id="42" dur="500"/>
                                        <p:tgtEl>
                                          <p:spTgt spid="15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4">
                                            <p:txEl>
                                              <p:pRg st="8" end="8"/>
                                            </p:txEl>
                                          </p:spTgt>
                                        </p:tgtEl>
                                        <p:attrNameLst>
                                          <p:attrName>style.visibility</p:attrName>
                                        </p:attrNameLst>
                                      </p:cBhvr>
                                      <p:to>
                                        <p:strVal val="visible"/>
                                      </p:to>
                                    </p:set>
                                    <p:animEffect transition="in" filter="fade">
                                      <p:cBhvr>
                                        <p:cTn id="47" dur="500"/>
                                        <p:tgtEl>
                                          <p:spTgt spid="15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4">
                                            <p:txEl>
                                              <p:pRg st="9" end="9"/>
                                            </p:txEl>
                                          </p:spTgt>
                                        </p:tgtEl>
                                        <p:attrNameLst>
                                          <p:attrName>style.visibility</p:attrName>
                                        </p:attrNameLst>
                                      </p:cBhvr>
                                      <p:to>
                                        <p:strVal val="visible"/>
                                      </p:to>
                                    </p:set>
                                    <p:animEffect transition="in" filter="fade">
                                      <p:cBhvr>
                                        <p:cTn id="52" dur="500"/>
                                        <p:tgtEl>
                                          <p:spTgt spid="15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4">
                                            <p:txEl>
                                              <p:pRg st="10" end="10"/>
                                            </p:txEl>
                                          </p:spTgt>
                                        </p:tgtEl>
                                        <p:attrNameLst>
                                          <p:attrName>style.visibility</p:attrName>
                                        </p:attrNameLst>
                                      </p:cBhvr>
                                      <p:to>
                                        <p:strVal val="visible"/>
                                      </p:to>
                                    </p:set>
                                    <p:animEffect transition="in" filter="fade">
                                      <p:cBhvr>
                                        <p:cTn id="57" dur="500"/>
                                        <p:tgtEl>
                                          <p:spTgt spid="15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228600" y="1352550"/>
            <a:ext cx="7992235" cy="2324709"/>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spcBef>
                <a:spcPts val="400"/>
              </a:spcBef>
              <a:buClr>
                <a:srgbClr val="000000"/>
              </a:buClr>
              <a:buFont typeface="Arial" charset="0"/>
              <a:buChar char="●"/>
            </a:pPr>
            <a:r>
              <a:rPr lang="en-US" sz="1800" b="1" dirty="0">
                <a:solidFill>
                  <a:srgbClr val="008000"/>
                </a:solidFill>
              </a:rPr>
              <a:t>1980</a:t>
            </a:r>
            <a:r>
              <a:rPr lang="en-US" sz="1800" dirty="0">
                <a:solidFill>
                  <a:schemeClr val="tx1"/>
                </a:solidFill>
              </a:rPr>
              <a:t>: US Department of Defense develops </a:t>
            </a:r>
            <a:r>
              <a:rPr lang="en-US" sz="1800" dirty="0">
                <a:solidFill>
                  <a:srgbClr val="FF0000"/>
                </a:solidFill>
              </a:rPr>
              <a:t>Ada </a:t>
            </a:r>
            <a:r>
              <a:rPr lang="en-US" sz="1800" dirty="0">
                <a:solidFill>
                  <a:schemeClr val="tx1"/>
                </a:solidFill>
              </a:rPr>
              <a:t>to combat plethora of languages whose code doesn’t interoperate</a:t>
            </a:r>
          </a:p>
          <a:p>
            <a:pPr lvl="1">
              <a:spcBef>
                <a:spcPts val="400"/>
              </a:spcBef>
              <a:buClr>
                <a:srgbClr val="000000"/>
              </a:buClr>
              <a:buFont typeface="Courier New"/>
              <a:buChar char="o"/>
            </a:pPr>
            <a:r>
              <a:rPr lang="en-US" sz="1600" dirty="0">
                <a:solidFill>
                  <a:schemeClr val="tx1"/>
                </a:solidFill>
              </a:rPr>
              <a:t>ADT’s, Objects, Concurrency…</a:t>
            </a:r>
          </a:p>
          <a:p>
            <a:pPr lvl="1">
              <a:spcBef>
                <a:spcPts val="400"/>
              </a:spcBef>
              <a:buClr>
                <a:srgbClr val="000000"/>
              </a:buClr>
              <a:buFont typeface="Courier New"/>
              <a:buChar char="o"/>
            </a:pPr>
            <a:r>
              <a:rPr lang="en-US" sz="1600" dirty="0">
                <a:solidFill>
                  <a:schemeClr val="tx1"/>
                </a:solidFill>
              </a:rPr>
              <a:t>like PL/I, an omnibus, complex language</a:t>
            </a:r>
          </a:p>
          <a:p>
            <a:pPr lvl="1">
              <a:spcBef>
                <a:spcPts val="400"/>
              </a:spcBef>
              <a:buClr>
                <a:srgbClr val="000000"/>
              </a:buClr>
              <a:buFont typeface="Courier New"/>
              <a:buChar char="o"/>
            </a:pPr>
            <a:r>
              <a:rPr lang="en-US" sz="1600" dirty="0">
                <a:solidFill>
                  <a:schemeClr val="tx1"/>
                </a:solidFill>
              </a:rPr>
              <a:t>defense contractors had trouble finding qualified staff to write in it</a:t>
            </a:r>
            <a:endParaRPr lang="en-US" sz="1800" b="1" dirty="0">
              <a:solidFill>
                <a:srgbClr val="008000"/>
              </a:solidFill>
            </a:endParaRPr>
          </a:p>
          <a:p>
            <a:pPr eaLnBrk="1" hangingPunct="1">
              <a:spcBef>
                <a:spcPts val="400"/>
              </a:spcBef>
              <a:buClr>
                <a:srgbClr val="000000"/>
              </a:buClr>
              <a:buFont typeface="Arial" charset="0"/>
              <a:buChar char="●"/>
            </a:pPr>
            <a:r>
              <a:rPr lang="en-US" sz="1800" b="1" dirty="0">
                <a:solidFill>
                  <a:srgbClr val="008000"/>
                </a:solidFill>
              </a:rPr>
              <a:t>1983</a:t>
            </a:r>
            <a:r>
              <a:rPr lang="en-US" sz="1800" dirty="0">
                <a:solidFill>
                  <a:schemeClr val="tx1"/>
                </a:solidFill>
              </a:rPr>
              <a:t>: Bjarne </a:t>
            </a:r>
            <a:r>
              <a:rPr lang="en-US" sz="1800" dirty="0" err="1">
                <a:solidFill>
                  <a:schemeClr val="tx1"/>
                </a:solidFill>
              </a:rPr>
              <a:t>Stroustrup</a:t>
            </a:r>
            <a:r>
              <a:rPr lang="en-US" sz="1800" dirty="0">
                <a:solidFill>
                  <a:schemeClr val="tx1"/>
                </a:solidFill>
              </a:rPr>
              <a:t> develops </a:t>
            </a:r>
            <a:r>
              <a:rPr lang="en-US" sz="1800" dirty="0">
                <a:solidFill>
                  <a:srgbClr val="FF0000"/>
                </a:solidFill>
              </a:rPr>
              <a:t>C++</a:t>
            </a:r>
          </a:p>
          <a:p>
            <a:pPr lvl="1">
              <a:spcBef>
                <a:spcPts val="400"/>
              </a:spcBef>
              <a:buClr>
                <a:srgbClr val="000000"/>
              </a:buClr>
              <a:buFont typeface="Courier New"/>
              <a:buChar char="o"/>
            </a:pPr>
            <a:r>
              <a:rPr lang="en-US" sz="1600" dirty="0">
                <a:solidFill>
                  <a:schemeClr val="tx1"/>
                </a:solidFill>
              </a:rPr>
              <a:t>OO extensions to popular C language–named C++ as a play on the ++ operator (one better than C!)</a:t>
            </a:r>
          </a:p>
        </p:txBody>
      </p:sp>
      <p:sp>
        <p:nvSpPr>
          <p:cNvPr id="8" name="Shape 153">
            <a:extLst>
              <a:ext uri="{FF2B5EF4-FFF2-40B4-BE49-F238E27FC236}">
                <a16:creationId xmlns:a16="http://schemas.microsoft.com/office/drawing/2014/main" id="{A588FAB3-E381-40DC-8A1B-13B2E9F626B5}"/>
              </a:ext>
            </a:extLst>
          </p:cNvPr>
          <p:cNvSpPr txBox="1">
            <a:spLocks/>
          </p:cNvSpPr>
          <p:nvPr/>
        </p:nvSpPr>
        <p:spPr>
          <a:xfrm>
            <a:off x="441752" y="590550"/>
            <a:ext cx="8702248" cy="558584"/>
          </a:xfrm>
          <a:prstGeom prst="rect">
            <a:avLst/>
          </a:prstGeom>
        </p:spPr>
        <p:txBody>
          <a:bodyPr vert="horz" wrap="square" lIns="91425" tIns="91425" rIns="91425" bIns="91425" rtlCol="0" anchor="b" anchorCtr="0">
            <a:sp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spcBef>
                <a:spcPct val="0"/>
              </a:spcBef>
              <a:buClr>
                <a:srgbClr val="000000"/>
              </a:buClr>
            </a:pPr>
            <a:r>
              <a:rPr lang="en-US" sz="2700" b="1" dirty="0">
                <a:latin typeface="Arial" charset="0"/>
                <a:cs typeface="Arial" charset="0"/>
              </a:rPr>
              <a:t>Object-Oriented Programming Languages (2/3)</a:t>
            </a:r>
          </a:p>
        </p:txBody>
      </p:sp>
    </p:spTree>
    <p:extLst>
      <p:ext uri="{BB962C8B-B14F-4D97-AF65-F5344CB8AC3E}">
        <p14:creationId xmlns:p14="http://schemas.microsoft.com/office/powerpoint/2010/main" val="408850449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Effect transition="in" filter="fade">
                                      <p:cBhvr>
                                        <p:cTn id="32" dur="500"/>
                                        <p:tgtEl>
                                          <p:spTgt spid="1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228600" y="971550"/>
            <a:ext cx="8830435" cy="1983590"/>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spcBef>
                <a:spcPts val="400"/>
              </a:spcBef>
              <a:buClr>
                <a:srgbClr val="000000"/>
              </a:buClr>
              <a:buFont typeface="Arial" charset="0"/>
              <a:buChar char="●"/>
            </a:pPr>
            <a:r>
              <a:rPr lang="en-US" sz="1800" b="1" dirty="0">
                <a:solidFill>
                  <a:srgbClr val="008000"/>
                </a:solidFill>
              </a:rPr>
              <a:t>1995</a:t>
            </a:r>
            <a:r>
              <a:rPr lang="en-US" sz="1800" dirty="0">
                <a:solidFill>
                  <a:schemeClr val="tx1"/>
                </a:solidFill>
              </a:rPr>
              <a:t>: James Gosling et al. at Sun Microsystems develop </a:t>
            </a:r>
            <a:r>
              <a:rPr lang="en-US" sz="1800" dirty="0">
                <a:solidFill>
                  <a:srgbClr val="FF0000"/>
                </a:solidFill>
              </a:rPr>
              <a:t>Java</a:t>
            </a:r>
            <a:r>
              <a:rPr lang="en-US" sz="1800" dirty="0">
                <a:solidFill>
                  <a:schemeClr val="tx1"/>
                </a:solidFill>
              </a:rPr>
              <a:t>, a cleaned-up, smaller dialect of C++</a:t>
            </a:r>
          </a:p>
          <a:p>
            <a:pPr lvl="1" eaLnBrk="1" hangingPunct="1">
              <a:spcBef>
                <a:spcPts val="300"/>
              </a:spcBef>
              <a:buClr>
                <a:srgbClr val="000000"/>
              </a:buClr>
              <a:buFont typeface="Courier New"/>
              <a:buChar char="o"/>
            </a:pPr>
            <a:r>
              <a:rPr lang="en-US" sz="1600" dirty="0">
                <a:solidFill>
                  <a:schemeClr val="tx1"/>
                </a:solidFill>
              </a:rPr>
              <a:t>meant to be internet and embedded device programming language</a:t>
            </a:r>
          </a:p>
          <a:p>
            <a:pPr lvl="1" eaLnBrk="1" hangingPunct="1">
              <a:spcBef>
                <a:spcPts val="300"/>
              </a:spcBef>
              <a:buClr>
                <a:srgbClr val="000000"/>
              </a:buClr>
              <a:buFont typeface="Courier New"/>
              <a:buChar char="o"/>
            </a:pPr>
            <a:r>
              <a:rPr lang="en-US" sz="1600" dirty="0">
                <a:solidFill>
                  <a:schemeClr val="tx1"/>
                </a:solidFill>
              </a:rPr>
              <a:t>provide facilities for better reuse and safety</a:t>
            </a:r>
          </a:p>
          <a:p>
            <a:pPr lvl="1" eaLnBrk="1" hangingPunct="1">
              <a:spcBef>
                <a:spcPts val="300"/>
              </a:spcBef>
              <a:buClr>
                <a:srgbClr val="000000"/>
              </a:buClr>
              <a:buFont typeface="Courier New"/>
              <a:buChar char="o"/>
            </a:pPr>
            <a:r>
              <a:rPr lang="en-US" sz="1600" dirty="0">
                <a:solidFill>
                  <a:schemeClr val="tx1"/>
                </a:solidFill>
              </a:rPr>
              <a:t>some professionals avoid it because it is seen as inefficient (use C++ or C instead)</a:t>
            </a:r>
          </a:p>
          <a:p>
            <a:pPr lvl="1" eaLnBrk="1" hangingPunct="1">
              <a:spcBef>
                <a:spcPts val="300"/>
              </a:spcBef>
              <a:buClr>
                <a:srgbClr val="000000"/>
              </a:buClr>
              <a:buFont typeface="Courier New"/>
              <a:buChar char="o"/>
            </a:pPr>
            <a:r>
              <a:rPr lang="en-US" sz="1600" dirty="0">
                <a:solidFill>
                  <a:schemeClr val="tx1"/>
                </a:solidFill>
              </a:rPr>
              <a:t>Microsoft’s </a:t>
            </a:r>
            <a:r>
              <a:rPr lang="en-US" sz="1600" dirty="0">
                <a:solidFill>
                  <a:srgbClr val="FF0000"/>
                </a:solidFill>
              </a:rPr>
              <a:t>C#</a:t>
            </a:r>
            <a:r>
              <a:rPr lang="en-US" sz="1600" dirty="0">
                <a:solidFill>
                  <a:schemeClr val="tx1"/>
                </a:solidFill>
              </a:rPr>
              <a:t> is a powerful Java-</a:t>
            </a:r>
            <a:r>
              <a:rPr lang="en-US" sz="1600" dirty="0" err="1">
                <a:solidFill>
                  <a:schemeClr val="tx1"/>
                </a:solidFill>
              </a:rPr>
              <a:t>ish</a:t>
            </a:r>
            <a:r>
              <a:rPr lang="en-US" sz="1600" dirty="0">
                <a:solidFill>
                  <a:schemeClr val="tx1"/>
                </a:solidFill>
              </a:rPr>
              <a:t> competitor; also </a:t>
            </a:r>
            <a:r>
              <a:rPr lang="en-US" sz="1600" dirty="0">
                <a:solidFill>
                  <a:srgbClr val="FF0000"/>
                </a:solidFill>
              </a:rPr>
              <a:t>Python, Ruby-on-Rails</a:t>
            </a:r>
          </a:p>
          <a:p>
            <a:pPr lvl="1" eaLnBrk="1" hangingPunct="1">
              <a:spcBef>
                <a:spcPts val="300"/>
              </a:spcBef>
              <a:buClr>
                <a:srgbClr val="000000"/>
              </a:buClr>
              <a:buFont typeface="Courier New"/>
              <a:buChar char="o"/>
            </a:pPr>
            <a:r>
              <a:rPr lang="en-US" sz="1600" dirty="0">
                <a:solidFill>
                  <a:srgbClr val="FF0000"/>
                </a:solidFill>
              </a:rPr>
              <a:t>JavaScript</a:t>
            </a:r>
            <a:r>
              <a:rPr lang="en-US" sz="1600" dirty="0">
                <a:solidFill>
                  <a:schemeClr val="tx1"/>
                </a:solidFill>
              </a:rPr>
              <a:t> is NOT Java, and is only partially an OOP</a:t>
            </a:r>
          </a:p>
        </p:txBody>
      </p:sp>
      <p:sp>
        <p:nvSpPr>
          <p:cNvPr id="2" name="TextBox 1"/>
          <p:cNvSpPr txBox="1"/>
          <p:nvPr/>
        </p:nvSpPr>
        <p:spPr>
          <a:xfrm>
            <a:off x="373276" y="3333750"/>
            <a:ext cx="8397448" cy="1200329"/>
          </a:xfrm>
          <a:prstGeom prst="rect">
            <a:avLst/>
          </a:prstGeom>
          <a:noFill/>
          <a:ln w="19050">
            <a:solidFill>
              <a:schemeClr val="tx1"/>
            </a:solidFill>
          </a:ln>
        </p:spPr>
        <p:txBody>
          <a:bodyPr wrap="square" rtlCol="0">
            <a:spAutoFit/>
          </a:bodyPr>
          <a:lstStyle/>
          <a:p>
            <a:r>
              <a:rPr lang="en-US" sz="1800" dirty="0">
                <a:solidFill>
                  <a:srgbClr val="FF0000"/>
                </a:solidFill>
              </a:rPr>
              <a:t>Important note:  OOP is one of multiple programming paradigms, </a:t>
            </a:r>
            <a:r>
              <a:rPr lang="en-US" sz="1800" b="1" u="sng" dirty="0">
                <a:solidFill>
                  <a:srgbClr val="FF0000"/>
                </a:solidFill>
              </a:rPr>
              <a:t>not a panacea</a:t>
            </a:r>
            <a:r>
              <a:rPr lang="en-US" sz="1800" dirty="0">
                <a:solidFill>
                  <a:schemeClr val="tx1"/>
                </a:solidFill>
              </a:rPr>
              <a:t>.  Procedural and </a:t>
            </a:r>
            <a:r>
              <a:rPr lang="en-US" sz="1800" b="1" dirty="0">
                <a:solidFill>
                  <a:srgbClr val="FF0000"/>
                </a:solidFill>
              </a:rPr>
              <a:t>functional programming</a:t>
            </a:r>
            <a:r>
              <a:rPr lang="en-US" sz="1800" dirty="0">
                <a:solidFill>
                  <a:schemeClr val="tx1"/>
                </a:solidFill>
              </a:rPr>
              <a:t>, and special purpose languages like MATLAB and MATHEMATICA, are tools with their own applicability, and anyone developing s/w needs to be </a:t>
            </a:r>
            <a:r>
              <a:rPr lang="en-US" sz="1800" dirty="0">
                <a:solidFill>
                  <a:srgbClr val="FF0000"/>
                </a:solidFill>
              </a:rPr>
              <a:t>multi-paradigm, multi-lingual</a:t>
            </a:r>
          </a:p>
        </p:txBody>
      </p:sp>
      <p:sp>
        <p:nvSpPr>
          <p:cNvPr id="6" name="Shape 153">
            <a:extLst>
              <a:ext uri="{FF2B5EF4-FFF2-40B4-BE49-F238E27FC236}">
                <a16:creationId xmlns:a16="http://schemas.microsoft.com/office/drawing/2014/main" id="{0E1DA6E0-2353-42AC-B4F2-B7CF8A7C9AAB}"/>
              </a:ext>
            </a:extLst>
          </p:cNvPr>
          <p:cNvSpPr txBox="1">
            <a:spLocks noGrp="1"/>
          </p:cNvSpPr>
          <p:nvPr>
            <p:ph type="title"/>
          </p:nvPr>
        </p:nvSpPr>
        <p:spPr>
          <a:xfrm>
            <a:off x="441752" y="285750"/>
            <a:ext cx="8702248" cy="558584"/>
          </a:xfrm>
        </p:spPr>
        <p:txBody>
          <a:bodyPr wrap="square">
            <a:spAutoFit/>
          </a:bodyPr>
          <a:lstStyle/>
          <a:p>
            <a:pPr>
              <a:spcBef>
                <a:spcPct val="0"/>
              </a:spcBef>
              <a:buClr>
                <a:srgbClr val="000000"/>
              </a:buClr>
            </a:pPr>
            <a:r>
              <a:rPr lang="en-US" sz="2700" b="1" dirty="0">
                <a:latin typeface="Arial" charset="0"/>
                <a:cs typeface="Arial" charset="0"/>
              </a:rPr>
              <a:t>Object-Oriented Programming Languages (3/3)</a:t>
            </a:r>
          </a:p>
        </p:txBody>
      </p:sp>
    </p:spTree>
    <p:extLst>
      <p:ext uri="{BB962C8B-B14F-4D97-AF65-F5344CB8AC3E}">
        <p14:creationId xmlns:p14="http://schemas.microsoft.com/office/powerpoint/2010/main" val="74371946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Effect transition="in" filter="fade">
                                      <p:cBhvr>
                                        <p:cTn id="32" dur="500"/>
                                        <p:tgtEl>
                                          <p:spTgt spid="15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773" y="106167"/>
            <a:ext cx="8229600" cy="713531"/>
          </a:xfrm>
        </p:spPr>
        <p:txBody>
          <a:bodyPr>
            <a:normAutofit/>
          </a:bodyPr>
          <a:lstStyle/>
          <a:p>
            <a:r>
              <a:rPr lang="en-US" sz="3000" b="1" dirty="0">
                <a:latin typeface="Arial" charset="0"/>
                <a:ea typeface="Arial" charset="0"/>
                <a:cs typeface="Arial" charset="0"/>
              </a:rPr>
              <a:t>Who “owns” APIs? (1/2)</a:t>
            </a:r>
          </a:p>
        </p:txBody>
      </p:sp>
      <p:sp>
        <p:nvSpPr>
          <p:cNvPr id="4" name="Shape 154"/>
          <p:cNvSpPr txBox="1">
            <a:spLocks/>
          </p:cNvSpPr>
          <p:nvPr/>
        </p:nvSpPr>
        <p:spPr>
          <a:xfrm>
            <a:off x="228600" y="787948"/>
            <a:ext cx="8587946" cy="4069802"/>
          </a:xfrm>
          <a:prstGeom prst="rect">
            <a:avLst/>
          </a:prstGeom>
        </p:spPr>
        <p:txBody>
          <a:bodyPr vert="horz" wrap="square" lIns="91425" tIns="91425" rIns="91425" bIns="91425" rtlCol="0" anchor="t" anchorCtr="0">
            <a:spAutoFit/>
          </a:bodyPr>
          <a:lstStyle>
            <a:lvl1pPr marL="457200" indent="-381000" algn="l" defTabSz="914400" rtl="0" eaLnBrk="1" latinLnBrk="0" hangingPunct="1">
              <a:lnSpc>
                <a:spcPct val="90000"/>
              </a:lnSpc>
              <a:spcBef>
                <a:spcPts val="0"/>
              </a:spcBef>
              <a:buFont typeface="Arial"/>
              <a:buChar char="•"/>
              <a:defRPr sz="1400" kern="1200">
                <a:solidFill>
                  <a:srgbClr val="000000"/>
                </a:solidFill>
                <a:latin typeface="Arial" charset="0"/>
                <a:ea typeface="ＭＳ Ｐゴシック" charset="0"/>
                <a:cs typeface="Arial" charset="0"/>
                <a:sym typeface="Arial" charset="0"/>
              </a:defRPr>
            </a:lvl1pPr>
            <a:lvl2pPr marL="914400" indent="-3810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2pPr>
            <a:lvl3pPr marL="11430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3pPr>
            <a:lvl4pPr marL="16002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4pPr>
            <a:lvl5pPr marL="20574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5pPr>
            <a:lvl6pPr marL="25146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6pPr>
            <a:lvl7pPr marL="29718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7pPr>
            <a:lvl8pPr marL="34290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8pPr>
            <a:lvl9pPr marL="38862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9pPr>
          </a:lstStyle>
          <a:p>
            <a:pPr>
              <a:spcBef>
                <a:spcPts val="400"/>
              </a:spcBef>
              <a:buClr>
                <a:srgbClr val="000000"/>
              </a:buClr>
              <a:buFont typeface="Arial" charset="0"/>
              <a:buChar char="●"/>
            </a:pPr>
            <a:r>
              <a:rPr lang="en-US" sz="1800" b="1" dirty="0">
                <a:ea typeface="Arial" charset="0"/>
              </a:rPr>
              <a:t>Oracle vs. Google reuse of APIs and Java code</a:t>
            </a:r>
          </a:p>
          <a:p>
            <a:pPr>
              <a:spcBef>
                <a:spcPts val="400"/>
              </a:spcBef>
              <a:buClr>
                <a:srgbClr val="000000"/>
              </a:buClr>
              <a:buFont typeface="Arial" charset="0"/>
              <a:buChar char="●"/>
            </a:pPr>
            <a:r>
              <a:rPr lang="en-US" sz="1800" b="1" dirty="0">
                <a:solidFill>
                  <a:srgbClr val="008000"/>
                </a:solidFill>
              </a:rPr>
              <a:t>November 7, 2014</a:t>
            </a:r>
            <a:r>
              <a:rPr lang="en-US" sz="1800" dirty="0">
                <a:solidFill>
                  <a:schemeClr val="tx1"/>
                </a:solidFill>
              </a:rPr>
              <a:t>: </a:t>
            </a:r>
            <a:r>
              <a:rPr lang="en-US" sz="1800" b="1" dirty="0">
                <a:ea typeface="Arial" charset="0"/>
              </a:rPr>
              <a:t>Computer Scientists Ask Supreme Court to Rule </a:t>
            </a:r>
            <a:r>
              <a:rPr lang="en-US" sz="1800" b="1" dirty="0">
                <a:solidFill>
                  <a:srgbClr val="FF0000"/>
                </a:solidFill>
                <a:ea typeface="Arial" charset="0"/>
              </a:rPr>
              <a:t>API</a:t>
            </a:r>
            <a:r>
              <a:rPr lang="en-US" sz="1800" b="1" dirty="0">
                <a:ea typeface="Arial" charset="0"/>
              </a:rPr>
              <a:t>s Can’t Be Copyrighted</a:t>
            </a:r>
          </a:p>
          <a:p>
            <a:pPr lvl="1">
              <a:spcBef>
                <a:spcPts val="400"/>
              </a:spcBef>
              <a:buClr>
                <a:srgbClr val="000000"/>
              </a:buClr>
              <a:buFont typeface="Courier New" panose="02070309020205020404" pitchFamily="49" charset="0"/>
              <a:buChar char="o"/>
            </a:pPr>
            <a:r>
              <a:rPr lang="en-US" sz="1600" dirty="0"/>
              <a:t>The Electronic Frontier Foundation (EFF) filed a </a:t>
            </a:r>
            <a:r>
              <a:rPr lang="en-US" sz="1600" dirty="0">
                <a:hlinkClick r:id="rId2"/>
              </a:rPr>
              <a:t>brief</a:t>
            </a:r>
            <a:r>
              <a:rPr lang="en-US" sz="1600" dirty="0"/>
              <a:t> with the Supreme Court, arguing on behalf of 77 computer scientists that the justices should review a </a:t>
            </a:r>
            <a:r>
              <a:rPr lang="en-US" sz="1600" dirty="0">
                <a:hlinkClick r:id="rId3"/>
              </a:rPr>
              <a:t>disastrous appellate court decision</a:t>
            </a:r>
            <a:r>
              <a:rPr lang="en-US" sz="1600" dirty="0"/>
              <a:t> finding that application programming interfaces (APIs) are copyrightable </a:t>
            </a:r>
          </a:p>
          <a:p>
            <a:pPr lvl="1">
              <a:spcBef>
                <a:spcPts val="400"/>
              </a:spcBef>
              <a:buClr>
                <a:srgbClr val="000000"/>
              </a:buClr>
              <a:buFont typeface="Courier New" panose="02070309020205020404" pitchFamily="49" charset="0"/>
              <a:buChar char="o"/>
            </a:pPr>
            <a:r>
              <a:rPr lang="en-US" sz="1600" dirty="0"/>
              <a:t>That decision, handed down by the U.S. Court of Appeals for the Federal Circuit in May, up-ended decades of settled legal precedent and industry practice</a:t>
            </a:r>
          </a:p>
          <a:p>
            <a:pPr lvl="1">
              <a:spcBef>
                <a:spcPts val="400"/>
              </a:spcBef>
              <a:buClr>
                <a:srgbClr val="000000"/>
              </a:buClr>
              <a:buFont typeface="Courier New" charset="0"/>
              <a:buChar char="o"/>
            </a:pPr>
            <a:r>
              <a:rPr lang="en-US" sz="1600" dirty="0"/>
              <a:t>Signatories to the amicus brief include five Turing Award winners, four National Medal of Technology winners, and numerous fellows of the Association for Computing Machinery, IEEE, and the American Academy of Arts and Sciences</a:t>
            </a:r>
          </a:p>
          <a:p>
            <a:pPr lvl="2">
              <a:spcBef>
                <a:spcPts val="400"/>
              </a:spcBef>
              <a:buClr>
                <a:srgbClr val="000000"/>
              </a:buClr>
              <a:buFont typeface="Wingdings" charset="2"/>
              <a:buChar char="§"/>
            </a:pPr>
            <a:r>
              <a:rPr lang="en-US" sz="1600" dirty="0"/>
              <a:t>the list also includes designers of computer systems and programming languages such as AppleScript, AWK, </a:t>
            </a:r>
            <a:r>
              <a:rPr lang="en-US" sz="1600" dirty="0">
                <a:solidFill>
                  <a:srgbClr val="FF0000"/>
                </a:solidFill>
              </a:rPr>
              <a:t>C++</a:t>
            </a:r>
            <a:r>
              <a:rPr lang="en-US" sz="1600" dirty="0"/>
              <a:t>, Haskell, </a:t>
            </a:r>
            <a:r>
              <a:rPr lang="en-US" sz="1600" dirty="0">
                <a:solidFill>
                  <a:srgbClr val="FF0000"/>
                </a:solidFill>
              </a:rPr>
              <a:t>IBM S/360</a:t>
            </a:r>
            <a:r>
              <a:rPr lang="en-US" sz="1600" dirty="0"/>
              <a:t>, </a:t>
            </a:r>
            <a:r>
              <a:rPr lang="en-US" sz="1600" dirty="0">
                <a:solidFill>
                  <a:srgbClr val="FF0000"/>
                </a:solidFill>
              </a:rPr>
              <a:t>Java</a:t>
            </a:r>
            <a:r>
              <a:rPr lang="en-US" sz="1600" dirty="0"/>
              <a:t>, </a:t>
            </a:r>
            <a:r>
              <a:rPr lang="en-US" sz="1600" dirty="0">
                <a:solidFill>
                  <a:srgbClr val="FF0000"/>
                </a:solidFill>
              </a:rPr>
              <a:t>JavaScript</a:t>
            </a:r>
            <a:r>
              <a:rPr lang="en-US" sz="1600" dirty="0"/>
              <a:t>, Lotus 1-2-3, MS-DOS, Python, Scala, </a:t>
            </a:r>
            <a:r>
              <a:rPr lang="en-US" sz="1600" dirty="0" err="1"/>
              <a:t>SmallTalk</a:t>
            </a:r>
            <a:r>
              <a:rPr lang="en-US" sz="1600" dirty="0"/>
              <a:t>, </a:t>
            </a:r>
            <a:r>
              <a:rPr lang="en-US" sz="1600" dirty="0">
                <a:solidFill>
                  <a:srgbClr val="FF0000"/>
                </a:solidFill>
              </a:rPr>
              <a:t>TCP/IP</a:t>
            </a:r>
            <a:r>
              <a:rPr lang="en-US" sz="1600" dirty="0"/>
              <a:t>, </a:t>
            </a:r>
            <a:r>
              <a:rPr lang="en-US" sz="1600" dirty="0">
                <a:solidFill>
                  <a:srgbClr val="FF0000"/>
                </a:solidFill>
              </a:rPr>
              <a:t>Unix</a:t>
            </a:r>
            <a:r>
              <a:rPr lang="en-US" sz="1600" dirty="0"/>
              <a:t>, and </a:t>
            </a:r>
            <a:r>
              <a:rPr lang="en-US" sz="1600" dirty="0">
                <a:solidFill>
                  <a:srgbClr val="FF0000"/>
                </a:solidFill>
              </a:rPr>
              <a:t>Wiki. </a:t>
            </a:r>
            <a:r>
              <a:rPr lang="en-US" sz="1600" dirty="0" err="1"/>
              <a:t>Avd</a:t>
            </a:r>
            <a:r>
              <a:rPr lang="en-US" sz="1600" dirty="0"/>
              <a:t> also signed</a:t>
            </a:r>
          </a:p>
        </p:txBody>
      </p:sp>
    </p:spTree>
    <p:extLst>
      <p:ext uri="{BB962C8B-B14F-4D97-AF65-F5344CB8AC3E}">
        <p14:creationId xmlns:p14="http://schemas.microsoft.com/office/powerpoint/2010/main" val="14331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207716" y="902200"/>
            <a:ext cx="7162800" cy="2082591"/>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spcBef>
                <a:spcPts val="1000"/>
              </a:spcBef>
              <a:buClr>
                <a:srgbClr val="000000"/>
              </a:buClr>
              <a:buFont typeface="Arial" charset="0"/>
              <a:buChar char="●"/>
            </a:pPr>
            <a:r>
              <a:rPr lang="en-US" sz="1800" dirty="0" err="1"/>
              <a:t>Suanpan</a:t>
            </a:r>
            <a:r>
              <a:rPr lang="en-US" sz="1800" dirty="0"/>
              <a:t>/</a:t>
            </a:r>
            <a:r>
              <a:rPr lang="en-US" sz="1800" dirty="0" err="1"/>
              <a:t>Soroban</a:t>
            </a:r>
            <a:r>
              <a:rPr lang="en-US" sz="1800" dirty="0"/>
              <a:t>/Abacus and other counting devices in multiple civilizations centuries AD! (and still in use!)</a:t>
            </a:r>
          </a:p>
          <a:p>
            <a:pPr>
              <a:spcBef>
                <a:spcPts val="1000"/>
              </a:spcBef>
              <a:buClr>
                <a:srgbClr val="000000"/>
              </a:buClr>
              <a:buFont typeface="Arial" charset="0"/>
              <a:buChar char="●"/>
            </a:pPr>
            <a:r>
              <a:rPr lang="en-US" sz="1800" dirty="0"/>
              <a:t>Tables, logarithms and slide rules</a:t>
            </a:r>
          </a:p>
          <a:p>
            <a:pPr lvl="1">
              <a:spcBef>
                <a:spcPts val="1000"/>
              </a:spcBef>
              <a:buClr>
                <a:srgbClr val="000000"/>
              </a:buClr>
              <a:buFont typeface="Courier New" charset="0"/>
              <a:buChar char="o"/>
            </a:pPr>
            <a:r>
              <a:rPr lang="en-US" sz="1600" b="1" dirty="0">
                <a:solidFill>
                  <a:srgbClr val="008F00"/>
                </a:solidFill>
              </a:rPr>
              <a:t>1614</a:t>
            </a:r>
            <a:r>
              <a:rPr lang="en-US" sz="1600" dirty="0">
                <a:solidFill>
                  <a:schemeClr val="tx1"/>
                </a:solidFill>
              </a:rPr>
              <a:t>:</a:t>
            </a:r>
            <a:r>
              <a:rPr lang="en-US" sz="1600" dirty="0"/>
              <a:t> Napier publishes logarithms </a:t>
            </a:r>
          </a:p>
          <a:p>
            <a:pPr lvl="1">
              <a:spcBef>
                <a:spcPts val="1000"/>
              </a:spcBef>
              <a:buClr>
                <a:srgbClr val="000000"/>
              </a:buClr>
              <a:buFont typeface="Courier New" charset="0"/>
              <a:buChar char="o"/>
            </a:pPr>
            <a:r>
              <a:rPr lang="en-US" sz="1600" b="1" dirty="0">
                <a:solidFill>
                  <a:srgbClr val="008F00"/>
                </a:solidFill>
              </a:rPr>
              <a:t>1620s</a:t>
            </a:r>
            <a:r>
              <a:rPr lang="en-US" sz="1600" dirty="0">
                <a:solidFill>
                  <a:schemeClr val="tx1"/>
                </a:solidFill>
              </a:rPr>
              <a:t>:</a:t>
            </a:r>
            <a:r>
              <a:rPr lang="en-US" sz="1600" dirty="0"/>
              <a:t> first slide rules based on logs, effectively analog computing</a:t>
            </a:r>
            <a:r>
              <a:rPr lang="en-US" sz="1600" b="1" dirty="0">
                <a:solidFill>
                  <a:srgbClr val="008F00"/>
                </a:solidFill>
              </a:rPr>
              <a:t> </a:t>
            </a:r>
            <a:endParaRPr lang="en-US" sz="1600" dirty="0"/>
          </a:p>
          <a:p>
            <a:pPr eaLnBrk="1" hangingPunct="1">
              <a:spcBef>
                <a:spcPts val="1000"/>
              </a:spcBef>
              <a:buClr>
                <a:srgbClr val="000000"/>
              </a:buClr>
              <a:buFont typeface="Arial" charset="0"/>
              <a:buChar char="●"/>
            </a:pPr>
            <a:endParaRPr lang="en-US" dirty="0"/>
          </a:p>
        </p:txBody>
      </p:sp>
      <p:sp>
        <p:nvSpPr>
          <p:cNvPr id="11" name="Shape 153"/>
          <p:cNvSpPr txBox="1">
            <a:spLocks/>
          </p:cNvSpPr>
          <p:nvPr/>
        </p:nvSpPr>
        <p:spPr>
          <a:xfrm>
            <a:off x="457200" y="224418"/>
            <a:ext cx="5715000" cy="646300"/>
          </a:xfrm>
          <a:prstGeom prst="rect">
            <a:avLst/>
          </a:prstGeom>
          <a:noFill/>
          <a:ln>
            <a:noFill/>
          </a:ln>
        </p:spPr>
        <p:txBody>
          <a:bodyPr wrap="square" lIns="91425" tIns="91425" rIns="91425" bIns="91425" anchor="b"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spcBef>
                <a:spcPct val="0"/>
              </a:spcBef>
              <a:buClr>
                <a:srgbClr val="000000"/>
              </a:buClr>
            </a:pPr>
            <a:r>
              <a:rPr lang="en-US" sz="3000" dirty="0">
                <a:latin typeface="Arial" charset="0"/>
                <a:cs typeface="Arial" charset="0"/>
              </a:rPr>
              <a:t>In the beginning… (2/11)</a:t>
            </a:r>
          </a:p>
        </p:txBody>
      </p:sp>
      <p:pic>
        <p:nvPicPr>
          <p:cNvPr id="4" name="Picture 3"/>
          <p:cNvPicPr>
            <a:picLocks noChangeAspect="1"/>
          </p:cNvPicPr>
          <p:nvPr/>
        </p:nvPicPr>
        <p:blipFill>
          <a:blip r:embed="rId3"/>
          <a:stretch>
            <a:fillRect/>
          </a:stretch>
        </p:blipFill>
        <p:spPr>
          <a:xfrm>
            <a:off x="4572000" y="3797478"/>
            <a:ext cx="3879025" cy="885124"/>
          </a:xfrm>
          <a:prstGeom prst="rect">
            <a:avLst/>
          </a:prstGeom>
        </p:spPr>
      </p:pic>
      <p:pic>
        <p:nvPicPr>
          <p:cNvPr id="5" name="Picture 4"/>
          <p:cNvPicPr>
            <a:picLocks noChangeAspect="1"/>
          </p:cNvPicPr>
          <p:nvPr/>
        </p:nvPicPr>
        <p:blipFill>
          <a:blip r:embed="rId4"/>
          <a:stretch>
            <a:fillRect/>
          </a:stretch>
        </p:blipFill>
        <p:spPr>
          <a:xfrm>
            <a:off x="4613088" y="2722448"/>
            <a:ext cx="3796849" cy="1034267"/>
          </a:xfrm>
          <a:prstGeom prst="rect">
            <a:avLst/>
          </a:prstGeom>
        </p:spPr>
      </p:pic>
      <p:pic>
        <p:nvPicPr>
          <p:cNvPr id="6" name="Picture 5"/>
          <p:cNvPicPr>
            <a:picLocks noChangeAspect="1"/>
          </p:cNvPicPr>
          <p:nvPr/>
        </p:nvPicPr>
        <p:blipFill>
          <a:blip r:embed="rId5"/>
          <a:stretch>
            <a:fillRect/>
          </a:stretch>
        </p:blipFill>
        <p:spPr>
          <a:xfrm>
            <a:off x="1775438" y="2724150"/>
            <a:ext cx="1539262" cy="1960154"/>
          </a:xfrm>
          <a:prstGeom prst="rect">
            <a:avLst/>
          </a:prstGeom>
        </p:spPr>
      </p:pic>
      <p:sp>
        <p:nvSpPr>
          <p:cNvPr id="12" name="Text Box 14"/>
          <p:cNvSpPr txBox="1">
            <a:spLocks noChangeArrowheads="1"/>
          </p:cNvSpPr>
          <p:nvPr/>
        </p:nvSpPr>
        <p:spPr bwMode="auto">
          <a:xfrm>
            <a:off x="1929027" y="4684304"/>
            <a:ext cx="12320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100" dirty="0">
                <a:latin typeface="Arial"/>
                <a:cs typeface="Arial"/>
              </a:rPr>
              <a:t>Napier</a:t>
            </a:r>
          </a:p>
        </p:txBody>
      </p:sp>
      <p:pic>
        <p:nvPicPr>
          <p:cNvPr id="2" name="Picture 1"/>
          <p:cNvPicPr>
            <a:picLocks noChangeAspect="1"/>
          </p:cNvPicPr>
          <p:nvPr/>
        </p:nvPicPr>
        <p:blipFill>
          <a:blip r:embed="rId6"/>
          <a:stretch>
            <a:fillRect/>
          </a:stretch>
        </p:blipFill>
        <p:spPr>
          <a:xfrm>
            <a:off x="6781800" y="666750"/>
            <a:ext cx="1898425" cy="1425052"/>
          </a:xfrm>
          <a:prstGeom prst="rect">
            <a:avLst/>
          </a:prstGeom>
        </p:spPr>
      </p:pic>
    </p:spTree>
    <p:extLst>
      <p:ext uri="{BB962C8B-B14F-4D97-AF65-F5344CB8AC3E}">
        <p14:creationId xmlns:p14="http://schemas.microsoft.com/office/powerpoint/2010/main" val="408652742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4">
                                            <p:txEl>
                                              <p:pRg st="1" end="1"/>
                                            </p:txEl>
                                          </p:spTgt>
                                        </p:tgtEl>
                                        <p:attrNameLst>
                                          <p:attrName>style.visibility</p:attrName>
                                        </p:attrNameLst>
                                      </p:cBhvr>
                                      <p:to>
                                        <p:strVal val="visible"/>
                                      </p:to>
                                    </p:set>
                                    <p:animEffect transition="in" filter="fade">
                                      <p:cBhvr>
                                        <p:cTn id="15" dur="500"/>
                                        <p:tgtEl>
                                          <p:spTgt spid="15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4">
                                            <p:txEl>
                                              <p:pRg st="2" end="2"/>
                                            </p:txEl>
                                          </p:spTgt>
                                        </p:tgtEl>
                                        <p:attrNameLst>
                                          <p:attrName>style.visibility</p:attrName>
                                        </p:attrNameLst>
                                      </p:cBhvr>
                                      <p:to>
                                        <p:strVal val="visible"/>
                                      </p:to>
                                    </p:set>
                                    <p:animEffect transition="in" filter="fade">
                                      <p:cBhvr>
                                        <p:cTn id="20" dur="500"/>
                                        <p:tgtEl>
                                          <p:spTgt spid="15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4">
                                            <p:txEl>
                                              <p:pRg st="3" end="3"/>
                                            </p:txEl>
                                          </p:spTgt>
                                        </p:tgtEl>
                                        <p:attrNameLst>
                                          <p:attrName>style.visibility</p:attrName>
                                        </p:attrNameLst>
                                      </p:cBhvr>
                                      <p:to>
                                        <p:strVal val="visible"/>
                                      </p:to>
                                    </p:set>
                                    <p:animEffect transition="in" filter="fade">
                                      <p:cBhvr>
                                        <p:cTn id="31" dur="500"/>
                                        <p:tgtEl>
                                          <p:spTgt spid="15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bldLvl="2"/>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4"/>
          <p:cNvSpPr txBox="1">
            <a:spLocks/>
          </p:cNvSpPr>
          <p:nvPr/>
        </p:nvSpPr>
        <p:spPr>
          <a:xfrm>
            <a:off x="222421" y="1160096"/>
            <a:ext cx="8600303" cy="3539400"/>
          </a:xfrm>
          <a:prstGeom prst="rect">
            <a:avLst/>
          </a:prstGeom>
        </p:spPr>
        <p:txBody>
          <a:bodyPr vert="horz" wrap="square" lIns="91425" tIns="91425" rIns="91425" bIns="91425" rtlCol="0" anchor="t" anchorCtr="0">
            <a:spAutoFit/>
          </a:bodyPr>
          <a:lstStyle>
            <a:lvl1pPr marL="457200" indent="-381000" algn="l" defTabSz="914400" rtl="0" eaLnBrk="1" latinLnBrk="0" hangingPunct="1">
              <a:lnSpc>
                <a:spcPct val="90000"/>
              </a:lnSpc>
              <a:spcBef>
                <a:spcPts val="0"/>
              </a:spcBef>
              <a:buFont typeface="Arial"/>
              <a:buChar char="•"/>
              <a:defRPr sz="1400" kern="1200">
                <a:solidFill>
                  <a:srgbClr val="000000"/>
                </a:solidFill>
                <a:latin typeface="Arial" charset="0"/>
                <a:ea typeface="ＭＳ Ｐゴシック" charset="0"/>
                <a:cs typeface="Arial" charset="0"/>
                <a:sym typeface="Arial" charset="0"/>
              </a:defRPr>
            </a:lvl1pPr>
            <a:lvl2pPr marL="914400" indent="-3810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2pPr>
            <a:lvl3pPr marL="11430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3pPr>
            <a:lvl4pPr marL="16002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4pPr>
            <a:lvl5pPr marL="2057400" indent="-228600" algn="l" defTabSz="914400" rtl="0" eaLnBrk="1" latinLnBrk="0" hangingPunct="1">
              <a:lnSpc>
                <a:spcPct val="90000"/>
              </a:lnSpc>
              <a:spcBef>
                <a:spcPts val="0"/>
              </a:spcBef>
              <a:buFont typeface="Arial"/>
              <a:buChar char="•"/>
              <a:defRPr sz="1400" kern="1200">
                <a:solidFill>
                  <a:srgbClr val="000000"/>
                </a:solidFill>
                <a:latin typeface="Arial" charset="0"/>
                <a:ea typeface="Arial" charset="0"/>
                <a:cs typeface="Arial" charset="0"/>
                <a:sym typeface="Arial" charset="0"/>
              </a:defRPr>
            </a:lvl5pPr>
            <a:lvl6pPr marL="25146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6pPr>
            <a:lvl7pPr marL="29718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7pPr>
            <a:lvl8pPr marL="34290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8pPr>
            <a:lvl9pPr marL="3886200" indent="-228600" algn="l" defTabSz="914400" rtl="0" eaLnBrk="0" fontAlgn="base" latinLnBrk="0" hangingPunct="0">
              <a:lnSpc>
                <a:spcPct val="90000"/>
              </a:lnSpc>
              <a:spcBef>
                <a:spcPct val="0"/>
              </a:spcBef>
              <a:spcAft>
                <a:spcPct val="0"/>
              </a:spcAft>
              <a:buFont typeface="Arial"/>
              <a:buChar char="•"/>
              <a:defRPr sz="1400" kern="1200">
                <a:solidFill>
                  <a:srgbClr val="000000"/>
                </a:solidFill>
                <a:latin typeface="Arial" charset="0"/>
                <a:ea typeface="Arial" charset="0"/>
                <a:cs typeface="Arial" charset="0"/>
                <a:sym typeface="Arial" charset="0"/>
              </a:defRPr>
            </a:lvl9pPr>
          </a:lstStyle>
          <a:p>
            <a:pPr>
              <a:spcBef>
                <a:spcPts val="400"/>
              </a:spcBef>
              <a:buClr>
                <a:srgbClr val="000000"/>
              </a:buClr>
              <a:buFont typeface="Arial" charset="0"/>
              <a:buChar char="●"/>
            </a:pPr>
            <a:r>
              <a:rPr lang="en-US" sz="1800" b="1" dirty="0">
                <a:solidFill>
                  <a:srgbClr val="008F00"/>
                </a:solidFill>
                <a:ea typeface="Arial" charset="0"/>
              </a:rPr>
              <a:t>June 29</a:t>
            </a:r>
            <a:r>
              <a:rPr lang="en-US" sz="1800" b="1" baseline="30000" dirty="0">
                <a:solidFill>
                  <a:srgbClr val="008F00"/>
                </a:solidFill>
                <a:ea typeface="Arial" charset="0"/>
              </a:rPr>
              <a:t>th</a:t>
            </a:r>
            <a:r>
              <a:rPr lang="en-US" sz="1800" b="1" dirty="0">
                <a:solidFill>
                  <a:srgbClr val="008F00"/>
                </a:solidFill>
                <a:ea typeface="Arial" charset="0"/>
              </a:rPr>
              <a:t> 2015</a:t>
            </a:r>
            <a:r>
              <a:rPr lang="en-US" sz="1800" dirty="0">
                <a:ea typeface="Arial" charset="0"/>
              </a:rPr>
              <a:t>:  Supreme Court refuses to rule on Court of Appeals ruling upholding Oracle’s ownership of Java API’s; the suit for copyright infringement against Google is ongoing, with Google using “fair use” doctrine </a:t>
            </a:r>
          </a:p>
          <a:p>
            <a:pPr lvl="1">
              <a:spcBef>
                <a:spcPts val="400"/>
              </a:spcBef>
              <a:buClr>
                <a:srgbClr val="000000"/>
              </a:buClr>
              <a:buFont typeface="Courier New" panose="02070309020205020404" pitchFamily="49" charset="0"/>
              <a:buChar char="o"/>
            </a:pPr>
            <a:r>
              <a:rPr lang="en-US" sz="1600" dirty="0"/>
              <a:t>May 2016: Jury ruled in Google’s favor, using “fair use” doctrine</a:t>
            </a:r>
          </a:p>
          <a:p>
            <a:pPr lvl="1">
              <a:spcBef>
                <a:spcPts val="400"/>
              </a:spcBef>
              <a:buClr>
                <a:srgbClr val="000000"/>
              </a:buClr>
              <a:buFont typeface="Courier New" panose="02070309020205020404" pitchFamily="49" charset="0"/>
              <a:buChar char="o"/>
            </a:pPr>
            <a:r>
              <a:rPr lang="en-US" sz="1600" dirty="0"/>
              <a:t>March 2018: After Oracle filed an appeal, Federal Appeals Court overturned the jury and said Google’s use of Java was not “fair use.” Case is back to trial court to determine damages. Google petitioned the entire Court to rehear the case, but The Federal Circuit denied Google’s petition. </a:t>
            </a:r>
          </a:p>
          <a:p>
            <a:pPr lvl="1">
              <a:spcBef>
                <a:spcPts val="400"/>
              </a:spcBef>
              <a:buClr>
                <a:srgbClr val="000000"/>
              </a:buClr>
              <a:buFont typeface="Courier New" panose="02070309020205020404" pitchFamily="49" charset="0"/>
              <a:buChar char="o"/>
            </a:pPr>
            <a:r>
              <a:rPr lang="en-US" sz="1600" dirty="0"/>
              <a:t>January 2019: Google filed another petition asking the Supreme Court to review Federal Circuit Decisions. </a:t>
            </a:r>
          </a:p>
          <a:p>
            <a:pPr lvl="1">
              <a:spcBef>
                <a:spcPts val="400"/>
              </a:spcBef>
              <a:buClr>
                <a:srgbClr val="000000"/>
              </a:buClr>
              <a:buFont typeface="Courier New" panose="02070309020205020404" pitchFamily="49" charset="0"/>
              <a:buChar char="o"/>
            </a:pPr>
            <a:endParaRPr lang="en-US" sz="1800" dirty="0">
              <a:ea typeface="Arial" charset="0"/>
            </a:endParaRPr>
          </a:p>
          <a:p>
            <a:pPr>
              <a:spcBef>
                <a:spcPts val="400"/>
              </a:spcBef>
              <a:buClr>
                <a:srgbClr val="000000"/>
              </a:buClr>
              <a:buFont typeface="Arial" charset="0"/>
              <a:buChar char="●"/>
            </a:pPr>
            <a:r>
              <a:rPr lang="en-US" sz="1800" dirty="0">
                <a:ea typeface="Arial" charset="0"/>
              </a:rPr>
              <a:t>Question: even if you can copyright an API, is it enforceable?</a:t>
            </a:r>
          </a:p>
          <a:p>
            <a:pPr>
              <a:spcBef>
                <a:spcPts val="400"/>
              </a:spcBef>
              <a:buClr>
                <a:srgbClr val="000000"/>
              </a:buClr>
              <a:buFont typeface="Arial" charset="0"/>
              <a:buChar char="●"/>
            </a:pPr>
            <a:endParaRPr lang="en-US" sz="1800" dirty="0">
              <a:ea typeface="Arial" charset="0"/>
            </a:endParaRPr>
          </a:p>
        </p:txBody>
      </p:sp>
      <p:sp>
        <p:nvSpPr>
          <p:cNvPr id="7" name="Title 1">
            <a:extLst>
              <a:ext uri="{FF2B5EF4-FFF2-40B4-BE49-F238E27FC236}">
                <a16:creationId xmlns:a16="http://schemas.microsoft.com/office/drawing/2014/main" id="{F0F6FA43-F76F-4AFB-8872-CAF7227BF556}"/>
              </a:ext>
            </a:extLst>
          </p:cNvPr>
          <p:cNvSpPr>
            <a:spLocks noGrp="1"/>
          </p:cNvSpPr>
          <p:nvPr>
            <p:ph type="title"/>
          </p:nvPr>
        </p:nvSpPr>
        <p:spPr>
          <a:xfrm>
            <a:off x="407773" y="106167"/>
            <a:ext cx="8229600" cy="713531"/>
          </a:xfrm>
        </p:spPr>
        <p:txBody>
          <a:bodyPr>
            <a:normAutofit/>
          </a:bodyPr>
          <a:lstStyle/>
          <a:p>
            <a:r>
              <a:rPr lang="en-US" sz="3000" b="1" dirty="0">
                <a:latin typeface="Arial" charset="0"/>
                <a:ea typeface="Arial" charset="0"/>
                <a:cs typeface="Arial" charset="0"/>
              </a:rPr>
              <a:t>Who “owns” APIs? (2/2)</a:t>
            </a:r>
          </a:p>
        </p:txBody>
      </p:sp>
    </p:spTree>
    <p:extLst>
      <p:ext uri="{BB962C8B-B14F-4D97-AF65-F5344CB8AC3E}">
        <p14:creationId xmlns:p14="http://schemas.microsoft.com/office/powerpoint/2010/main" val="115500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457200" y="267969"/>
            <a:ext cx="8702248" cy="600134"/>
          </a:xfrm>
        </p:spPr>
        <p:txBody>
          <a:bodyPr wrap="square">
            <a:spAutoFit/>
          </a:bodyPr>
          <a:lstStyle/>
          <a:p>
            <a:pPr eaLnBrk="1" hangingPunct="1">
              <a:spcBef>
                <a:spcPct val="0"/>
              </a:spcBef>
              <a:buClr>
                <a:srgbClr val="000000"/>
              </a:buClr>
            </a:pPr>
            <a:r>
              <a:rPr lang="en-US" sz="3000" b="1" dirty="0">
                <a:latin typeface="Arial" charset="0"/>
                <a:cs typeface="Arial" charset="0"/>
              </a:rPr>
              <a:t>Software Engineering (1/4)</a:t>
            </a:r>
          </a:p>
        </p:txBody>
      </p:sp>
      <p:sp>
        <p:nvSpPr>
          <p:cNvPr id="154" name="Shape 154"/>
          <p:cNvSpPr txBox="1">
            <a:spLocks noGrp="1"/>
          </p:cNvSpPr>
          <p:nvPr>
            <p:ph type="body" idx="1"/>
          </p:nvPr>
        </p:nvSpPr>
        <p:spPr>
          <a:xfrm>
            <a:off x="228600" y="971550"/>
            <a:ext cx="8305800" cy="3087995"/>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b="1" dirty="0">
                <a:solidFill>
                  <a:srgbClr val="008000"/>
                </a:solidFill>
              </a:rPr>
              <a:t>1968</a:t>
            </a:r>
            <a:r>
              <a:rPr lang="en-US" sz="1800" dirty="0">
                <a:solidFill>
                  <a:schemeClr val="tx1"/>
                </a:solidFill>
              </a:rPr>
              <a:t>: NATO Science Committee addresses “software crisis”</a:t>
            </a:r>
          </a:p>
          <a:p>
            <a:pPr lvl="1" eaLnBrk="1" hangingPunct="1">
              <a:spcBef>
                <a:spcPts val="400"/>
              </a:spcBef>
              <a:buClr>
                <a:srgbClr val="000000"/>
              </a:buClr>
              <a:buFont typeface="Courier New"/>
              <a:buChar char="o"/>
            </a:pPr>
            <a:r>
              <a:rPr lang="en-US" sz="1600" dirty="0">
                <a:solidFill>
                  <a:schemeClr val="tx1"/>
                </a:solidFill>
              </a:rPr>
              <a:t>hardware progressing rapidly, but not software</a:t>
            </a:r>
          </a:p>
          <a:p>
            <a:pPr lvl="1" eaLnBrk="1" hangingPunct="1">
              <a:spcBef>
                <a:spcPts val="400"/>
              </a:spcBef>
              <a:buClr>
                <a:srgbClr val="000000"/>
              </a:buClr>
              <a:buFont typeface="Courier New"/>
              <a:buChar char="o"/>
            </a:pPr>
            <a:r>
              <a:rPr lang="en-US" sz="1600" dirty="0">
                <a:solidFill>
                  <a:schemeClr val="tx1"/>
                </a:solidFill>
              </a:rPr>
              <a:t>software development seen mostly as craft with too much trial-and-error</a:t>
            </a:r>
          </a:p>
          <a:p>
            <a:pPr lvl="1">
              <a:spcBef>
                <a:spcPts val="400"/>
              </a:spcBef>
              <a:buClr>
                <a:srgbClr val="000000"/>
              </a:buClr>
              <a:buFont typeface="Courier New"/>
              <a:buChar char="o"/>
            </a:pPr>
            <a:r>
              <a:rPr lang="en-US" sz="1600" dirty="0">
                <a:solidFill>
                  <a:schemeClr val="tx1"/>
                </a:solidFill>
              </a:rPr>
              <a:t>too little has changed – e.g., </a:t>
            </a:r>
            <a:r>
              <a:rPr lang="en-US" sz="1600" dirty="0">
                <a:solidFill>
                  <a:srgbClr val="FF0000"/>
                </a:solidFill>
              </a:rPr>
              <a:t>ACA website debacle</a:t>
            </a:r>
            <a:r>
              <a:rPr lang="en-US" sz="1600" dirty="0">
                <a:solidFill>
                  <a:schemeClr val="tx1"/>
                </a:solidFill>
              </a:rPr>
              <a:t>! (and RI’s multiple failed roll-outs:  DMV, DHS SNAP, …)</a:t>
            </a:r>
          </a:p>
          <a:p>
            <a:pPr lvl="1" eaLnBrk="1" hangingPunct="1">
              <a:spcBef>
                <a:spcPts val="400"/>
              </a:spcBef>
              <a:buClr>
                <a:srgbClr val="000000"/>
              </a:buClr>
              <a:buFont typeface="Courier New"/>
              <a:buChar char="o"/>
            </a:pPr>
            <a:r>
              <a:rPr lang="en-US" sz="1600" dirty="0">
                <a:solidFill>
                  <a:schemeClr val="tx1"/>
                </a:solidFill>
              </a:rPr>
              <a:t>coins term software engineering</a:t>
            </a:r>
          </a:p>
          <a:p>
            <a:pPr eaLnBrk="1" hangingPunct="1">
              <a:spcBef>
                <a:spcPts val="400"/>
              </a:spcBef>
              <a:buClr>
                <a:srgbClr val="000000"/>
              </a:buClr>
              <a:buFont typeface="Arial" charset="0"/>
              <a:buChar char="●"/>
            </a:pPr>
            <a:r>
              <a:rPr lang="en-US" sz="1800" b="1" dirty="0">
                <a:solidFill>
                  <a:srgbClr val="008000"/>
                </a:solidFill>
              </a:rPr>
              <a:t>1975</a:t>
            </a:r>
            <a:r>
              <a:rPr lang="en-US" sz="1800" dirty="0">
                <a:solidFill>
                  <a:schemeClr val="tx1"/>
                </a:solidFill>
              </a:rPr>
              <a:t>: Frederick Brooks writes landmark book “The Mythical Man-Month”</a:t>
            </a:r>
          </a:p>
          <a:p>
            <a:pPr lvl="1" eaLnBrk="1" hangingPunct="1">
              <a:spcBef>
                <a:spcPts val="400"/>
              </a:spcBef>
              <a:buClr>
                <a:srgbClr val="000000"/>
              </a:buClr>
              <a:buFont typeface="Courier New"/>
              <a:buChar char="o"/>
            </a:pPr>
            <a:r>
              <a:rPr lang="en-US" sz="1600" dirty="0">
                <a:solidFill>
                  <a:schemeClr val="tx1"/>
                </a:solidFill>
              </a:rPr>
              <a:t>says “no silver bullet,” software is inherently complex – most complex man-made systems</a:t>
            </a:r>
          </a:p>
          <a:p>
            <a:pPr lvl="1" eaLnBrk="1" hangingPunct="1">
              <a:spcBef>
                <a:spcPts val="400"/>
              </a:spcBef>
              <a:buClr>
                <a:srgbClr val="000000"/>
              </a:buClr>
              <a:buFont typeface="Courier New"/>
              <a:buChar char="o"/>
            </a:pPr>
            <a:r>
              <a:rPr lang="en-US" sz="1600" dirty="0">
                <a:solidFill>
                  <a:schemeClr val="tx1"/>
                </a:solidFill>
              </a:rPr>
              <a:t>complexity can be ameliorated but cannot be cured by higher-level languages</a:t>
            </a:r>
          </a:p>
          <a:p>
            <a:pPr lvl="1" eaLnBrk="1" hangingPunct="1">
              <a:spcBef>
                <a:spcPts val="400"/>
              </a:spcBef>
              <a:buClr>
                <a:srgbClr val="000000"/>
              </a:buClr>
              <a:buFont typeface="Courier New"/>
              <a:buChar char="o"/>
            </a:pPr>
            <a:r>
              <a:rPr lang="en-US" sz="1600" dirty="0">
                <a:solidFill>
                  <a:schemeClr val="tx1"/>
                </a:solidFill>
              </a:rPr>
              <a:t>adding people to project delays it (“9 women can’t make a baby in a month”)</a:t>
            </a:r>
          </a:p>
        </p:txBody>
      </p:sp>
    </p:spTree>
    <p:extLst>
      <p:ext uri="{BB962C8B-B14F-4D97-AF65-F5344CB8AC3E}">
        <p14:creationId xmlns:p14="http://schemas.microsoft.com/office/powerpoint/2010/main" val="192134296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Effect transition="in" filter="fade">
                                      <p:cBhvr>
                                        <p:cTn id="32" dur="500"/>
                                        <p:tgtEl>
                                          <p:spTgt spid="15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4">
                                            <p:txEl>
                                              <p:pRg st="6" end="6"/>
                                            </p:txEl>
                                          </p:spTgt>
                                        </p:tgtEl>
                                        <p:attrNameLst>
                                          <p:attrName>style.visibility</p:attrName>
                                        </p:attrNameLst>
                                      </p:cBhvr>
                                      <p:to>
                                        <p:strVal val="visible"/>
                                      </p:to>
                                    </p:set>
                                    <p:animEffect transition="in" filter="fade">
                                      <p:cBhvr>
                                        <p:cTn id="37" dur="500"/>
                                        <p:tgtEl>
                                          <p:spTgt spid="15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4">
                                            <p:txEl>
                                              <p:pRg st="7" end="7"/>
                                            </p:txEl>
                                          </p:spTgt>
                                        </p:tgtEl>
                                        <p:attrNameLst>
                                          <p:attrName>style.visibility</p:attrName>
                                        </p:attrNameLst>
                                      </p:cBhvr>
                                      <p:to>
                                        <p:strVal val="visible"/>
                                      </p:to>
                                    </p:set>
                                    <p:animEffect transition="in" filter="fade">
                                      <p:cBhvr>
                                        <p:cTn id="42" dur="500"/>
                                        <p:tgtEl>
                                          <p:spTgt spid="15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4">
                                            <p:txEl>
                                              <p:pRg st="8" end="8"/>
                                            </p:txEl>
                                          </p:spTgt>
                                        </p:tgtEl>
                                        <p:attrNameLst>
                                          <p:attrName>style.visibility</p:attrName>
                                        </p:attrNameLst>
                                      </p:cBhvr>
                                      <p:to>
                                        <p:strVal val="visible"/>
                                      </p:to>
                                    </p:set>
                                    <p:animEffect transition="in" filter="fade">
                                      <p:cBhvr>
                                        <p:cTn id="47" dur="500"/>
                                        <p:tgtEl>
                                          <p:spTgt spid="15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457200" y="267969"/>
            <a:ext cx="8702248" cy="600134"/>
          </a:xfrm>
        </p:spPr>
        <p:txBody>
          <a:bodyPr wrap="square">
            <a:spAutoFit/>
          </a:bodyPr>
          <a:lstStyle/>
          <a:p>
            <a:pPr eaLnBrk="1" hangingPunct="1">
              <a:spcBef>
                <a:spcPct val="0"/>
              </a:spcBef>
              <a:buClr>
                <a:srgbClr val="000000"/>
              </a:buClr>
            </a:pPr>
            <a:r>
              <a:rPr lang="en-US" sz="3000" b="1" dirty="0">
                <a:latin typeface="Arial" charset="0"/>
                <a:cs typeface="Arial" charset="0"/>
              </a:rPr>
              <a:t>Software Engineering (2/4)</a:t>
            </a:r>
          </a:p>
        </p:txBody>
      </p:sp>
      <p:sp>
        <p:nvSpPr>
          <p:cNvPr id="154" name="Shape 154"/>
          <p:cNvSpPr txBox="1">
            <a:spLocks noGrp="1"/>
          </p:cNvSpPr>
          <p:nvPr>
            <p:ph type="body" idx="1"/>
          </p:nvPr>
        </p:nvSpPr>
        <p:spPr>
          <a:xfrm>
            <a:off x="228600" y="1123950"/>
            <a:ext cx="8610600" cy="2514504"/>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x-none" sz="1800" b="1" dirty="0">
                <a:solidFill>
                  <a:srgbClr val="008000"/>
                </a:solidFill>
              </a:rPr>
              <a:t>1990</a:t>
            </a:r>
            <a:r>
              <a:rPr lang="x-none" sz="1800" dirty="0">
                <a:solidFill>
                  <a:schemeClr val="tx1"/>
                </a:solidFill>
              </a:rPr>
              <a:t>s: Les Hatton develops “30-5-1” rule</a:t>
            </a:r>
          </a:p>
          <a:p>
            <a:pPr lvl="1" eaLnBrk="1" hangingPunct="1">
              <a:spcBef>
                <a:spcPts val="400"/>
              </a:spcBef>
              <a:buClr>
                <a:srgbClr val="000000"/>
              </a:buClr>
              <a:buFont typeface="Courier New"/>
              <a:buChar char="o"/>
            </a:pPr>
            <a:r>
              <a:rPr lang="x-none" sz="1600" dirty="0">
                <a:solidFill>
                  <a:schemeClr val="tx1"/>
                </a:solidFill>
              </a:rPr>
              <a:t>from study of real commercial programs</a:t>
            </a:r>
          </a:p>
          <a:p>
            <a:pPr lvl="1" eaLnBrk="1" hangingPunct="1">
              <a:spcBef>
                <a:spcPts val="400"/>
              </a:spcBef>
              <a:buClr>
                <a:srgbClr val="000000"/>
              </a:buClr>
              <a:buFont typeface="Courier New"/>
              <a:buChar char="o"/>
            </a:pPr>
            <a:r>
              <a:rPr lang="x-none" sz="1600" dirty="0">
                <a:solidFill>
                  <a:schemeClr val="tx1"/>
                </a:solidFill>
              </a:rPr>
              <a:t>discovered 30 bugs per 1000 lines untested code on average, then only 5 in well-tested code, and 1 bug still remaining after code in production</a:t>
            </a:r>
          </a:p>
          <a:p>
            <a:pPr lvl="1" eaLnBrk="1" hangingPunct="1">
              <a:spcBef>
                <a:spcPts val="400"/>
              </a:spcBef>
              <a:buClr>
                <a:srgbClr val="000000"/>
              </a:buClr>
              <a:buFont typeface="Courier New"/>
              <a:buChar char="o"/>
            </a:pPr>
            <a:r>
              <a:rPr lang="x-none" sz="1600" dirty="0">
                <a:solidFill>
                  <a:schemeClr val="tx1"/>
                </a:solidFill>
              </a:rPr>
              <a:t>rule held regardless of language, probably still true today!</a:t>
            </a:r>
          </a:p>
          <a:p>
            <a:pPr lvl="1" eaLnBrk="1" hangingPunct="1">
              <a:spcBef>
                <a:spcPts val="400"/>
              </a:spcBef>
              <a:buClr>
                <a:srgbClr val="000000"/>
              </a:buClr>
              <a:buFont typeface="Courier New"/>
              <a:buChar char="o"/>
            </a:pPr>
            <a:r>
              <a:rPr lang="x-none" sz="1600" dirty="0">
                <a:solidFill>
                  <a:schemeClr val="tx1"/>
                </a:solidFill>
              </a:rPr>
              <a:t>all commercial s/w has day-one bugs, and for non-life-threatening s/w, we tolerate it</a:t>
            </a:r>
          </a:p>
          <a:p>
            <a:pPr lvl="1" eaLnBrk="1" hangingPunct="1">
              <a:spcBef>
                <a:spcPts val="400"/>
              </a:spcBef>
              <a:buClr>
                <a:srgbClr val="000000"/>
              </a:buClr>
              <a:buFont typeface="Courier New"/>
              <a:buChar char="o"/>
            </a:pPr>
            <a:r>
              <a:rPr lang="x-none" sz="1600" dirty="0">
                <a:solidFill>
                  <a:schemeClr val="tx1"/>
                </a:solidFill>
              </a:rPr>
              <a:t>under the guise of “early availability” vendors let the user community debug</a:t>
            </a:r>
          </a:p>
          <a:p>
            <a:pPr lvl="1" eaLnBrk="1" hangingPunct="1">
              <a:spcBef>
                <a:spcPts val="400"/>
              </a:spcBef>
              <a:buClr>
                <a:srgbClr val="000000"/>
              </a:buClr>
              <a:buFont typeface="Courier New"/>
              <a:buChar char="o"/>
            </a:pPr>
            <a:r>
              <a:rPr lang="x-none" sz="1600" dirty="0">
                <a:solidFill>
                  <a:schemeClr val="tx1"/>
                </a:solidFill>
              </a:rPr>
              <a:t>unacceptable for mission-critical s/w used in nuclear reactors, weapons, vehicles, medical apparatus, EFT and other banking apps, IRS s/w, etc.</a:t>
            </a:r>
          </a:p>
        </p:txBody>
      </p:sp>
    </p:spTree>
    <p:extLst>
      <p:ext uri="{BB962C8B-B14F-4D97-AF65-F5344CB8AC3E}">
        <p14:creationId xmlns:p14="http://schemas.microsoft.com/office/powerpoint/2010/main" val="157569863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Effect transition="in" filter="fade">
                                      <p:cBhvr>
                                        <p:cTn id="32" dur="500"/>
                                        <p:tgtEl>
                                          <p:spTgt spid="15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4">
                                            <p:txEl>
                                              <p:pRg st="6" end="6"/>
                                            </p:txEl>
                                          </p:spTgt>
                                        </p:tgtEl>
                                        <p:attrNameLst>
                                          <p:attrName>style.visibility</p:attrName>
                                        </p:attrNameLst>
                                      </p:cBhvr>
                                      <p:to>
                                        <p:strVal val="visible"/>
                                      </p:to>
                                    </p:set>
                                    <p:animEffect transition="in" filter="fade">
                                      <p:cBhvr>
                                        <p:cTn id="37" dur="500"/>
                                        <p:tgtEl>
                                          <p:spTgt spid="1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457200" y="267969"/>
            <a:ext cx="8702248" cy="600134"/>
          </a:xfrm>
        </p:spPr>
        <p:txBody>
          <a:bodyPr wrap="square">
            <a:spAutoFit/>
          </a:bodyPr>
          <a:lstStyle/>
          <a:p>
            <a:pPr eaLnBrk="1" hangingPunct="1">
              <a:spcBef>
                <a:spcPct val="0"/>
              </a:spcBef>
              <a:buClr>
                <a:srgbClr val="000000"/>
              </a:buClr>
            </a:pPr>
            <a:r>
              <a:rPr lang="en-US" sz="3000" b="1" dirty="0">
                <a:latin typeface="Arial" charset="0"/>
                <a:cs typeface="Arial" charset="0"/>
              </a:rPr>
              <a:t>Software Engineering (3/4)</a:t>
            </a:r>
          </a:p>
        </p:txBody>
      </p:sp>
      <p:sp>
        <p:nvSpPr>
          <p:cNvPr id="154" name="Shape 154"/>
          <p:cNvSpPr txBox="1">
            <a:spLocks noGrp="1"/>
          </p:cNvSpPr>
          <p:nvPr>
            <p:ph type="body" idx="1"/>
          </p:nvPr>
        </p:nvSpPr>
        <p:spPr>
          <a:xfrm>
            <a:off x="228600" y="896224"/>
            <a:ext cx="8059669" cy="2605811"/>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marL="76200" indent="0">
              <a:spcBef>
                <a:spcPts val="400"/>
              </a:spcBef>
              <a:buClr>
                <a:srgbClr val="000000"/>
              </a:buClr>
              <a:buNone/>
            </a:pPr>
            <a:endParaRPr lang="en-US" sz="1800" dirty="0">
              <a:solidFill>
                <a:schemeClr val="tx1"/>
              </a:solidFill>
            </a:endParaRPr>
          </a:p>
          <a:p>
            <a:pPr>
              <a:spcBef>
                <a:spcPts val="400"/>
              </a:spcBef>
              <a:buClr>
                <a:srgbClr val="000000"/>
              </a:buClr>
              <a:buFont typeface="Arial" charset="0"/>
              <a:buChar char="●"/>
            </a:pPr>
            <a:r>
              <a:rPr lang="en-US" sz="2200" dirty="0">
                <a:solidFill>
                  <a:schemeClr val="tx1"/>
                </a:solidFill>
              </a:rPr>
              <a:t>Sophisticated development and </a:t>
            </a:r>
            <a:r>
              <a:rPr lang="en-US" sz="2200" dirty="0">
                <a:solidFill>
                  <a:srgbClr val="FF0000"/>
                </a:solidFill>
              </a:rPr>
              <a:t>testing methodologies</a:t>
            </a:r>
          </a:p>
          <a:p>
            <a:pPr lvl="1">
              <a:spcBef>
                <a:spcPts val="400"/>
              </a:spcBef>
              <a:buClr>
                <a:srgbClr val="000000"/>
              </a:buClr>
              <a:buFont typeface="Courier New" charset="0"/>
              <a:buChar char="o"/>
            </a:pPr>
            <a:r>
              <a:rPr lang="en-US" sz="2000" dirty="0">
                <a:solidFill>
                  <a:schemeClr val="tx1"/>
                </a:solidFill>
              </a:rPr>
              <a:t>CS17 and CS19 teach students to write tests that inform the implementation rather than write tests that are tailored to the implementation </a:t>
            </a:r>
          </a:p>
          <a:p>
            <a:pPr lvl="1">
              <a:spcBef>
                <a:spcPts val="400"/>
              </a:spcBef>
              <a:buClr>
                <a:srgbClr val="000000"/>
              </a:buClr>
              <a:buFont typeface="Courier New" charset="0"/>
              <a:buChar char="o"/>
            </a:pPr>
            <a:r>
              <a:rPr lang="en-US" sz="2000" dirty="0">
                <a:solidFill>
                  <a:schemeClr val="tx1"/>
                </a:solidFill>
              </a:rPr>
              <a:t>goal is to cover both general and edge cases</a:t>
            </a:r>
          </a:p>
          <a:p>
            <a:pPr lvl="1">
              <a:spcBef>
                <a:spcPts val="400"/>
              </a:spcBef>
              <a:buClr>
                <a:srgbClr val="000000"/>
              </a:buClr>
              <a:buFont typeface="Courier New" charset="0"/>
              <a:buChar char="o"/>
            </a:pPr>
            <a:r>
              <a:rPr lang="en-US" sz="2000" dirty="0">
                <a:solidFill>
                  <a:srgbClr val="FF0000"/>
                </a:solidFill>
              </a:rPr>
              <a:t>formal verification </a:t>
            </a:r>
            <a:r>
              <a:rPr lang="en-US" sz="2000" dirty="0">
                <a:solidFill>
                  <a:schemeClr val="tx1"/>
                </a:solidFill>
              </a:rPr>
              <a:t>(proving h/w and s/w correct) is in the ascendency again</a:t>
            </a:r>
          </a:p>
        </p:txBody>
      </p:sp>
    </p:spTree>
    <p:extLst>
      <p:ext uri="{BB962C8B-B14F-4D97-AF65-F5344CB8AC3E}">
        <p14:creationId xmlns:p14="http://schemas.microsoft.com/office/powerpoint/2010/main" val="46431732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1" end="1"/>
                                            </p:txEl>
                                          </p:spTgt>
                                        </p:tgtEl>
                                        <p:attrNameLst>
                                          <p:attrName>style.visibility</p:attrName>
                                        </p:attrNameLst>
                                      </p:cBhvr>
                                      <p:to>
                                        <p:strVal val="visible"/>
                                      </p:to>
                                    </p:set>
                                    <p:animEffect transition="in" filter="fade">
                                      <p:cBhvr>
                                        <p:cTn id="7" dur="500"/>
                                        <p:tgtEl>
                                          <p:spTgt spid="15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2" end="2"/>
                                            </p:txEl>
                                          </p:spTgt>
                                        </p:tgtEl>
                                        <p:attrNameLst>
                                          <p:attrName>style.visibility</p:attrName>
                                        </p:attrNameLst>
                                      </p:cBhvr>
                                      <p:to>
                                        <p:strVal val="visible"/>
                                      </p:to>
                                    </p:set>
                                    <p:animEffect transition="in" filter="fade">
                                      <p:cBhvr>
                                        <p:cTn id="12" dur="500"/>
                                        <p:tgtEl>
                                          <p:spTgt spid="1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3" end="3"/>
                                            </p:txEl>
                                          </p:spTgt>
                                        </p:tgtEl>
                                        <p:attrNameLst>
                                          <p:attrName>style.visibility</p:attrName>
                                        </p:attrNameLst>
                                      </p:cBhvr>
                                      <p:to>
                                        <p:strVal val="visible"/>
                                      </p:to>
                                    </p:set>
                                    <p:animEffect transition="in" filter="fade">
                                      <p:cBhvr>
                                        <p:cTn id="17" dur="500"/>
                                        <p:tgtEl>
                                          <p:spTgt spid="15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4" end="4"/>
                                            </p:txEl>
                                          </p:spTgt>
                                        </p:tgtEl>
                                        <p:attrNameLst>
                                          <p:attrName>style.visibility</p:attrName>
                                        </p:attrNameLst>
                                      </p:cBhvr>
                                      <p:to>
                                        <p:strVal val="visible"/>
                                      </p:to>
                                    </p:set>
                                    <p:animEffect transition="in" filter="fade">
                                      <p:cBhvr>
                                        <p:cTn id="22" dur="500"/>
                                        <p:tgtEl>
                                          <p:spTgt spid="1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53"/>
          <p:cNvSpPr txBox="1">
            <a:spLocks noGrp="1"/>
          </p:cNvSpPr>
          <p:nvPr>
            <p:ph type="title"/>
          </p:nvPr>
        </p:nvSpPr>
        <p:spPr>
          <a:xfrm>
            <a:off x="457200" y="267969"/>
            <a:ext cx="8702248" cy="600134"/>
          </a:xfrm>
        </p:spPr>
        <p:txBody>
          <a:bodyPr wrap="square">
            <a:spAutoFit/>
          </a:bodyPr>
          <a:lstStyle/>
          <a:p>
            <a:pPr eaLnBrk="1" hangingPunct="1">
              <a:spcBef>
                <a:spcPct val="0"/>
              </a:spcBef>
              <a:buClr>
                <a:srgbClr val="000000"/>
              </a:buClr>
            </a:pPr>
            <a:r>
              <a:rPr lang="x-none" sz="3000" b="1" dirty="0">
                <a:latin typeface="Arial" charset="0"/>
                <a:cs typeface="Arial" charset="0"/>
              </a:rPr>
              <a:t>Software Engineering (4/4)</a:t>
            </a:r>
          </a:p>
        </p:txBody>
      </p:sp>
      <p:sp>
        <p:nvSpPr>
          <p:cNvPr id="154" name="Shape 154"/>
          <p:cNvSpPr txBox="1">
            <a:spLocks noGrp="1"/>
          </p:cNvSpPr>
          <p:nvPr>
            <p:ph type="body" idx="1"/>
          </p:nvPr>
        </p:nvSpPr>
        <p:spPr>
          <a:xfrm>
            <a:off x="228600" y="940549"/>
            <a:ext cx="8229600" cy="3040802"/>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400"/>
              </a:spcBef>
              <a:buClr>
                <a:srgbClr val="000000"/>
              </a:buClr>
              <a:buFont typeface="Arial" charset="0"/>
              <a:buChar char="●"/>
            </a:pPr>
            <a:r>
              <a:rPr lang="en-US" sz="1800" dirty="0">
                <a:solidFill>
                  <a:schemeClr val="tx1"/>
                </a:solidFill>
              </a:rPr>
              <a:t>Libraries of reusable components</a:t>
            </a:r>
          </a:p>
          <a:p>
            <a:pPr lvl="1" eaLnBrk="1" hangingPunct="1">
              <a:spcBef>
                <a:spcPts val="400"/>
              </a:spcBef>
              <a:buClr>
                <a:srgbClr val="000000"/>
              </a:buClr>
              <a:buFont typeface="Courier New"/>
              <a:buChar char="o"/>
            </a:pPr>
            <a:r>
              <a:rPr lang="en-US" sz="1600" dirty="0">
                <a:solidFill>
                  <a:schemeClr val="tx1"/>
                </a:solidFill>
              </a:rPr>
              <a:t>companies offer well-tested common components</a:t>
            </a:r>
          </a:p>
          <a:p>
            <a:pPr lvl="1" eaLnBrk="1" hangingPunct="1">
              <a:spcBef>
                <a:spcPts val="400"/>
              </a:spcBef>
              <a:buClr>
                <a:srgbClr val="000000"/>
              </a:buClr>
              <a:buFont typeface="Courier New"/>
              <a:buChar char="o"/>
            </a:pPr>
            <a:r>
              <a:rPr lang="en-US" sz="1600" dirty="0">
                <a:solidFill>
                  <a:schemeClr val="tx1"/>
                </a:solidFill>
              </a:rPr>
              <a:t>“plug-n-play” frameworks to connect trusted catalogue parts</a:t>
            </a:r>
          </a:p>
          <a:p>
            <a:pPr lvl="1" eaLnBrk="1" hangingPunct="1">
              <a:spcBef>
                <a:spcPts val="400"/>
              </a:spcBef>
              <a:buClr>
                <a:srgbClr val="000000"/>
              </a:buClr>
              <a:buFont typeface="Courier New"/>
              <a:buChar char="o"/>
            </a:pPr>
            <a:r>
              <a:rPr lang="en-US" sz="1600" dirty="0">
                <a:solidFill>
                  <a:schemeClr val="tx1"/>
                </a:solidFill>
              </a:rPr>
              <a:t>OOP/D is a good paradigm to make this goal feasible–works well for GUI widgets (aka controls), as in JavaFX, and large-scale components  (e.g., “Enterprise JavaBeans”, QT Framework used in CS123)</a:t>
            </a:r>
          </a:p>
          <a:p>
            <a:pPr eaLnBrk="1" hangingPunct="1">
              <a:spcBef>
                <a:spcPts val="400"/>
              </a:spcBef>
              <a:buClr>
                <a:srgbClr val="000000"/>
              </a:buClr>
              <a:buFont typeface="Arial" charset="0"/>
              <a:buChar char="●"/>
            </a:pPr>
            <a:r>
              <a:rPr lang="en-US" sz="1800" dirty="0">
                <a:solidFill>
                  <a:schemeClr val="tx1"/>
                </a:solidFill>
              </a:rPr>
              <a:t>CS32: modern software engineering using Java!</a:t>
            </a:r>
          </a:p>
          <a:p>
            <a:pPr eaLnBrk="1" hangingPunct="1">
              <a:spcBef>
                <a:spcPts val="400"/>
              </a:spcBef>
              <a:buClr>
                <a:srgbClr val="000000"/>
              </a:buClr>
              <a:buFont typeface="Arial" charset="0"/>
              <a:buChar char="●"/>
            </a:pPr>
            <a:r>
              <a:rPr lang="en-US" sz="1800" b="1" dirty="0">
                <a:solidFill>
                  <a:schemeClr val="tx1"/>
                </a:solidFill>
              </a:rPr>
              <a:t>Note</a:t>
            </a:r>
            <a:r>
              <a:rPr lang="en-US" sz="1800" dirty="0">
                <a:solidFill>
                  <a:schemeClr val="tx1"/>
                </a:solidFill>
              </a:rPr>
              <a:t>: new languages and software engineering technologies (frameworks, IDEs…) still hot subjects, both in industry and in academia</a:t>
            </a:r>
          </a:p>
          <a:p>
            <a:pPr lvl="1" eaLnBrk="1" hangingPunct="1">
              <a:spcBef>
                <a:spcPts val="400"/>
              </a:spcBef>
              <a:buClr>
                <a:srgbClr val="000000"/>
              </a:buClr>
              <a:buFont typeface="Courier New"/>
              <a:buChar char="o"/>
            </a:pPr>
            <a:r>
              <a:rPr lang="en-US" sz="1600" dirty="0">
                <a:solidFill>
                  <a:schemeClr val="tx1"/>
                </a:solidFill>
              </a:rPr>
              <a:t>e.g. Apple’s </a:t>
            </a:r>
            <a:r>
              <a:rPr lang="en-US" sz="1600" dirty="0">
                <a:solidFill>
                  <a:schemeClr val="tx1"/>
                </a:solidFill>
                <a:hlinkClick r:id="rId3"/>
              </a:rPr>
              <a:t>Swift</a:t>
            </a:r>
            <a:r>
              <a:rPr lang="en-US" sz="1600" dirty="0">
                <a:solidFill>
                  <a:schemeClr val="tx1"/>
                </a:solidFill>
              </a:rPr>
              <a:t>, positioned as successor to C and Objective-C, and  Google’s </a:t>
            </a:r>
            <a:r>
              <a:rPr lang="en-US" sz="1600" dirty="0">
                <a:solidFill>
                  <a:schemeClr val="tx1"/>
                </a:solidFill>
                <a:hlinkClick r:id="rId4"/>
              </a:rPr>
              <a:t>Dart</a:t>
            </a:r>
            <a:r>
              <a:rPr lang="en-US" sz="1600" dirty="0">
                <a:solidFill>
                  <a:schemeClr val="tx1"/>
                </a:solidFill>
              </a:rPr>
              <a:t>, designed to make common problems in app development easier to catch</a:t>
            </a:r>
          </a:p>
        </p:txBody>
      </p:sp>
    </p:spTree>
    <p:extLst>
      <p:ext uri="{BB962C8B-B14F-4D97-AF65-F5344CB8AC3E}">
        <p14:creationId xmlns:p14="http://schemas.microsoft.com/office/powerpoint/2010/main" val="223729556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Effect transition="in" filter="fade">
                                      <p:cBhvr>
                                        <p:cTn id="32" dur="500"/>
                                        <p:tgtEl>
                                          <p:spTgt spid="15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4">
                                            <p:txEl>
                                              <p:pRg st="6" end="6"/>
                                            </p:txEl>
                                          </p:spTgt>
                                        </p:tgtEl>
                                        <p:attrNameLst>
                                          <p:attrName>style.visibility</p:attrName>
                                        </p:attrNameLst>
                                      </p:cBhvr>
                                      <p:to>
                                        <p:strVal val="visible"/>
                                      </p:to>
                                    </p:set>
                                    <p:animEffect transition="in" filter="fade">
                                      <p:cBhvr>
                                        <p:cTn id="37" dur="500"/>
                                        <p:tgtEl>
                                          <p:spTgt spid="1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47650"/>
            <a:ext cx="8534400" cy="857250"/>
          </a:xfrm>
        </p:spPr>
        <p:txBody>
          <a:bodyPr>
            <a:noAutofit/>
          </a:bodyPr>
          <a:lstStyle/>
          <a:p>
            <a:r>
              <a:rPr lang="en-US" sz="3000" b="1" dirty="0">
                <a:latin typeface="Arial" charset="0"/>
                <a:ea typeface="Arial" charset="0"/>
                <a:cs typeface="Arial" charset="0"/>
              </a:rPr>
              <a:t>Implications of Information Technology</a:t>
            </a:r>
          </a:p>
        </p:txBody>
      </p:sp>
      <p:sp>
        <p:nvSpPr>
          <p:cNvPr id="4" name="Content Placeholder 2"/>
          <p:cNvSpPr>
            <a:spLocks noGrp="1"/>
          </p:cNvSpPr>
          <p:nvPr>
            <p:ph type="body" idx="1"/>
          </p:nvPr>
        </p:nvSpPr>
        <p:spPr>
          <a:xfrm>
            <a:off x="76200" y="438150"/>
            <a:ext cx="8991600" cy="4495800"/>
          </a:xfrm>
        </p:spPr>
        <p:txBody>
          <a:bodyPr>
            <a:noAutofit/>
          </a:bodyPr>
          <a:lstStyle/>
          <a:p>
            <a:pPr>
              <a:spcBef>
                <a:spcPts val="100"/>
              </a:spcBef>
              <a:spcAft>
                <a:spcPts val="200"/>
              </a:spcAft>
            </a:pPr>
            <a:r>
              <a:rPr lang="en-US" sz="1500" dirty="0">
                <a:latin typeface="Arial" charset="0"/>
                <a:ea typeface="Arial" charset="0"/>
                <a:cs typeface="Arial" charset="0"/>
              </a:rPr>
              <a:t>Computing/IT history isn’t just about all the great strides we’ve made, and the fact that we’re still in the dawn of this technological revolution!  </a:t>
            </a:r>
          </a:p>
          <a:p>
            <a:pPr>
              <a:spcBef>
                <a:spcPts val="100"/>
              </a:spcBef>
              <a:spcAft>
                <a:spcPts val="200"/>
              </a:spcAft>
            </a:pPr>
            <a:r>
              <a:rPr lang="en-US" sz="1500" dirty="0">
                <a:latin typeface="Arial" charset="0"/>
                <a:ea typeface="Arial" charset="0"/>
                <a:cs typeface="Arial" charset="0"/>
              </a:rPr>
              <a:t>Growth was driven by techno-optimism and the disruption paradigm, focus of Schumpeter’s </a:t>
            </a:r>
            <a:br>
              <a:rPr lang="en-US" sz="1500" dirty="0">
                <a:latin typeface="Arial" charset="0"/>
                <a:ea typeface="Arial" charset="0"/>
                <a:cs typeface="Arial" charset="0"/>
              </a:rPr>
            </a:br>
            <a:r>
              <a:rPr lang="en-US" sz="1500" dirty="0">
                <a:latin typeface="Arial" charset="0"/>
                <a:ea typeface="Arial" charset="0"/>
                <a:cs typeface="Arial" charset="0"/>
              </a:rPr>
              <a:t>“creative destruction” economic theory of the effects of innovation</a:t>
            </a:r>
          </a:p>
          <a:p>
            <a:pPr lvl="1">
              <a:spcBef>
                <a:spcPts val="100"/>
              </a:spcBef>
              <a:spcAft>
                <a:spcPts val="200"/>
              </a:spcAft>
              <a:buFont typeface="Courier New" panose="02070309020205020404" pitchFamily="49" charset="0"/>
              <a:buChar char="o"/>
            </a:pPr>
            <a:r>
              <a:rPr lang="en-US" sz="1500" dirty="0">
                <a:latin typeface="Arial" charset="0"/>
                <a:ea typeface="Arial" charset="0"/>
                <a:cs typeface="Arial" charset="0"/>
              </a:rPr>
              <a:t>Steve Jobs: personal computing </a:t>
            </a:r>
          </a:p>
          <a:p>
            <a:pPr lvl="1">
              <a:spcBef>
                <a:spcPts val="100"/>
              </a:spcBef>
              <a:spcAft>
                <a:spcPts val="200"/>
              </a:spcAft>
              <a:buFont typeface="Courier New" panose="02070309020205020404" pitchFamily="49" charset="0"/>
              <a:buChar char="o"/>
            </a:pPr>
            <a:r>
              <a:rPr lang="en-US" sz="1500" dirty="0">
                <a:latin typeface="Arial" charset="0"/>
                <a:ea typeface="Arial" charset="0"/>
                <a:cs typeface="Arial" charset="0"/>
              </a:rPr>
              <a:t>Bill Gates: information at your fingertips </a:t>
            </a:r>
          </a:p>
          <a:p>
            <a:pPr lvl="1">
              <a:spcBef>
                <a:spcPts val="100"/>
              </a:spcBef>
              <a:spcAft>
                <a:spcPts val="200"/>
              </a:spcAft>
              <a:buFont typeface="Courier New" panose="02070309020205020404" pitchFamily="49" charset="0"/>
              <a:buChar char="o"/>
            </a:pPr>
            <a:r>
              <a:rPr lang="en-US" sz="1500" dirty="0">
                <a:latin typeface="Arial" charset="0"/>
                <a:ea typeface="Arial" charset="0"/>
                <a:cs typeface="Arial" charset="0"/>
              </a:rPr>
              <a:t>Mark Zuckerberg: connecting the world  </a:t>
            </a:r>
          </a:p>
          <a:p>
            <a:pPr>
              <a:spcBef>
                <a:spcPts val="100"/>
              </a:spcBef>
              <a:spcAft>
                <a:spcPts val="200"/>
              </a:spcAft>
            </a:pPr>
            <a:r>
              <a:rPr lang="en-US" sz="1500" dirty="0">
                <a:latin typeface="Arial" charset="0"/>
                <a:ea typeface="Arial" charset="0"/>
                <a:cs typeface="Arial" charset="0"/>
              </a:rPr>
              <a:t>Now we recognize that there can be unforeseen, harmful consequences, disruption</a:t>
            </a:r>
          </a:p>
          <a:p>
            <a:pPr lvl="1">
              <a:spcBef>
                <a:spcPts val="100"/>
              </a:spcBef>
              <a:spcAft>
                <a:spcPts val="200"/>
              </a:spcAft>
              <a:buFont typeface="Courier New" panose="02070309020205020404" pitchFamily="49" charset="0"/>
              <a:buChar char="o"/>
            </a:pPr>
            <a:r>
              <a:rPr lang="en-US" sz="1500" dirty="0">
                <a:latin typeface="Arial" charset="0"/>
                <a:ea typeface="Arial" charset="0"/>
                <a:cs typeface="Arial" charset="0"/>
              </a:rPr>
              <a:t>job displacement because of automation (eliminating and creating new jobs, upskilling, …)</a:t>
            </a:r>
          </a:p>
          <a:p>
            <a:pPr lvl="1">
              <a:spcBef>
                <a:spcPts val="100"/>
              </a:spcBef>
              <a:spcAft>
                <a:spcPts val="200"/>
              </a:spcAft>
              <a:buFont typeface="Courier New" panose="02070309020205020404" pitchFamily="49" charset="0"/>
              <a:buChar char="o"/>
            </a:pPr>
            <a:r>
              <a:rPr lang="en-US" sz="1500" dirty="0">
                <a:latin typeface="Arial" charset="0"/>
                <a:ea typeface="Arial" charset="0"/>
                <a:cs typeface="Arial" charset="0"/>
              </a:rPr>
              <a:t>hacking of personal and corporate data </a:t>
            </a:r>
          </a:p>
          <a:p>
            <a:pPr lvl="1">
              <a:spcBef>
                <a:spcPts val="100"/>
              </a:spcBef>
              <a:spcAft>
                <a:spcPts val="200"/>
              </a:spcAft>
              <a:buFont typeface="Courier New" panose="02070309020205020404" pitchFamily="49" charset="0"/>
              <a:buChar char="o"/>
            </a:pPr>
            <a:r>
              <a:rPr lang="en-US" sz="1500" dirty="0">
                <a:latin typeface="Arial" charset="0"/>
                <a:ea typeface="Arial" charset="0"/>
                <a:cs typeface="Arial" charset="0"/>
              </a:rPr>
              <a:t>integrity of the voting process</a:t>
            </a:r>
          </a:p>
          <a:p>
            <a:pPr lvl="2">
              <a:spcBef>
                <a:spcPts val="100"/>
              </a:spcBef>
              <a:spcAft>
                <a:spcPts val="200"/>
              </a:spcAft>
              <a:buFont typeface="Wingdings" panose="05000000000000000000" pitchFamily="2" charset="2"/>
              <a:buChar char="§"/>
            </a:pPr>
            <a:r>
              <a:rPr lang="en-US" sz="1500" dirty="0">
                <a:latin typeface="Arial" charset="0"/>
                <a:ea typeface="Arial" charset="0"/>
                <a:cs typeface="Arial" charset="0"/>
              </a:rPr>
              <a:t>influencing elections via fake news; disturbingly easy to hack voting machines,…</a:t>
            </a:r>
          </a:p>
          <a:p>
            <a:pPr>
              <a:spcBef>
                <a:spcPts val="100"/>
              </a:spcBef>
              <a:spcAft>
                <a:spcPts val="200"/>
              </a:spcAft>
            </a:pPr>
            <a:r>
              <a:rPr lang="en-US" sz="1500" dirty="0">
                <a:latin typeface="Arial" charset="0"/>
                <a:ea typeface="Arial" charset="0"/>
                <a:cs typeface="Arial" charset="0"/>
              </a:rPr>
              <a:t>Instead of bringing us together via affinity groups and virtual communities, these technologies have…</a:t>
            </a:r>
          </a:p>
          <a:p>
            <a:pPr lvl="1">
              <a:spcBef>
                <a:spcPts val="100"/>
              </a:spcBef>
              <a:spcAft>
                <a:spcPts val="200"/>
              </a:spcAft>
              <a:buFont typeface="Courier New" panose="02070309020205020404" pitchFamily="49" charset="0"/>
              <a:buChar char="o"/>
            </a:pPr>
            <a:r>
              <a:rPr lang="en-US" sz="1500" dirty="0">
                <a:latin typeface="Arial" charset="0"/>
                <a:ea typeface="Arial" charset="0"/>
                <a:cs typeface="Arial" charset="0"/>
              </a:rPr>
              <a:t>created bubbles, hardening positions, amplifying the echo chamber, fueling conspiracy theories</a:t>
            </a:r>
          </a:p>
          <a:p>
            <a:pPr lvl="1">
              <a:spcBef>
                <a:spcPts val="100"/>
              </a:spcBef>
              <a:spcAft>
                <a:spcPts val="200"/>
              </a:spcAft>
              <a:buFont typeface="Courier New" panose="02070309020205020404" pitchFamily="49" charset="0"/>
              <a:buChar char="o"/>
            </a:pPr>
            <a:r>
              <a:rPr lang="en-US" sz="1500" dirty="0">
                <a:latin typeface="Arial" charset="0"/>
                <a:ea typeface="Arial" charset="0"/>
                <a:cs typeface="Arial" charset="0"/>
              </a:rPr>
              <a:t>spread of alternate facts and the post-truth world</a:t>
            </a:r>
          </a:p>
          <a:p>
            <a:pPr lvl="1">
              <a:spcBef>
                <a:spcPts val="100"/>
              </a:spcBef>
              <a:spcAft>
                <a:spcPts val="200"/>
              </a:spcAft>
              <a:buFont typeface="Courier New" panose="02070309020205020404" pitchFamily="49" charset="0"/>
              <a:buChar char="o"/>
            </a:pPr>
            <a:r>
              <a:rPr lang="en-US" sz="1500" dirty="0">
                <a:latin typeface="Arial" charset="0"/>
                <a:ea typeface="Arial" charset="0"/>
                <a:cs typeface="Arial" charset="0"/>
              </a:rPr>
              <a:t>fueled anti-ethnic/religious biases, “nationalism”</a:t>
            </a:r>
          </a:p>
          <a:p>
            <a:pPr lvl="1">
              <a:spcBef>
                <a:spcPts val="100"/>
              </a:spcBef>
              <a:spcAft>
                <a:spcPts val="200"/>
              </a:spcAft>
              <a:buFont typeface="Courier New" panose="02070309020205020404" pitchFamily="49" charset="0"/>
              <a:buChar char="o"/>
            </a:pPr>
            <a:r>
              <a:rPr lang="en-US" sz="1500" dirty="0">
                <a:latin typeface="Arial" charset="0"/>
                <a:ea typeface="Arial" charset="0"/>
                <a:cs typeface="Arial" charset="0"/>
              </a:rPr>
              <a:t>Cambridge </a:t>
            </a:r>
            <a:r>
              <a:rPr lang="en-US" sz="1500" dirty="0" err="1">
                <a:latin typeface="Arial" charset="0"/>
                <a:ea typeface="Arial" charset="0"/>
                <a:cs typeface="Arial" charset="0"/>
              </a:rPr>
              <a:t>Analytica</a:t>
            </a:r>
            <a:r>
              <a:rPr lang="en-US" sz="1500" dirty="0">
                <a:latin typeface="Arial" charset="0"/>
                <a:ea typeface="Arial" charset="0"/>
                <a:cs typeface="Arial" charset="0"/>
              </a:rPr>
              <a:t>, etc.</a:t>
            </a:r>
          </a:p>
          <a:p>
            <a:pPr marL="0" indent="0">
              <a:spcBef>
                <a:spcPts val="100"/>
              </a:spcBef>
              <a:spcAft>
                <a:spcPts val="200"/>
              </a:spcAft>
              <a:buNone/>
            </a:pPr>
            <a:r>
              <a:rPr lang="en-US" sz="1800" dirty="0">
                <a:solidFill>
                  <a:srgbClr val="FF0000"/>
                </a:solidFill>
                <a:latin typeface="Arial" charset="0"/>
                <a:ea typeface="Arial" charset="0"/>
                <a:cs typeface="Arial" charset="0"/>
              </a:rPr>
              <a:t>Be techno-optimists, help improve our world, but think about unintended consequences</a:t>
            </a:r>
          </a:p>
          <a:p>
            <a:pPr lvl="1">
              <a:spcBef>
                <a:spcPts val="100"/>
              </a:spcBef>
              <a:spcAft>
                <a:spcPts val="200"/>
              </a:spcAft>
            </a:pPr>
            <a:endParaRPr lang="en-US" sz="2000" dirty="0">
              <a:latin typeface="Arial" charset="0"/>
              <a:ea typeface="Arial" charset="0"/>
              <a:cs typeface="Arial" charset="0"/>
            </a:endParaRPr>
          </a:p>
        </p:txBody>
      </p:sp>
    </p:spTree>
    <p:extLst>
      <p:ext uri="{BB962C8B-B14F-4D97-AF65-F5344CB8AC3E}">
        <p14:creationId xmlns:p14="http://schemas.microsoft.com/office/powerpoint/2010/main" val="32603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ea typeface="Arial" charset="0"/>
                <a:cs typeface="Arial" charset="0"/>
              </a:rPr>
              <a:t>Announcements</a:t>
            </a:r>
          </a:p>
        </p:txBody>
      </p:sp>
      <p:sp>
        <p:nvSpPr>
          <p:cNvPr id="3" name="Content Placeholder 2"/>
          <p:cNvSpPr>
            <a:spLocks noGrp="1"/>
          </p:cNvSpPr>
          <p:nvPr>
            <p:ph idx="1"/>
          </p:nvPr>
        </p:nvSpPr>
        <p:spPr>
          <a:xfrm>
            <a:off x="628650" y="1123951"/>
            <a:ext cx="7886700" cy="3429000"/>
          </a:xfrm>
        </p:spPr>
        <p:txBody>
          <a:bodyPr>
            <a:normAutofit/>
          </a:bodyPr>
          <a:lstStyle/>
          <a:p>
            <a:r>
              <a:rPr lang="en-US" sz="1500" dirty="0">
                <a:latin typeface="Arial" panose="020B0604020202020204" pitchFamily="34" charset="0"/>
                <a:cs typeface="Arial" panose="020B0604020202020204" pitchFamily="34" charset="0"/>
              </a:rPr>
              <a:t>Tetris Early Deadline is </a:t>
            </a:r>
            <a:r>
              <a:rPr lang="en-US" sz="1500" b="1" dirty="0">
                <a:latin typeface="Arial" panose="020B0604020202020204" pitchFamily="34" charset="0"/>
                <a:cs typeface="Arial" panose="020B0604020202020204" pitchFamily="34" charset="0"/>
              </a:rPr>
              <a:t>Tomorrow</a:t>
            </a:r>
            <a:r>
              <a:rPr lang="en-US" sz="1500" dirty="0">
                <a:latin typeface="Arial" panose="020B0604020202020204" pitchFamily="34" charset="0"/>
                <a:cs typeface="Arial" panose="020B0604020202020204" pitchFamily="34" charset="0"/>
              </a:rPr>
              <a:t>! </a:t>
            </a:r>
          </a:p>
          <a:p>
            <a:pPr lvl="1">
              <a:buFont typeface="Courier New" panose="02070309020205020404" pitchFamily="49" charset="0"/>
              <a:buChar char="o"/>
            </a:pPr>
            <a:r>
              <a:rPr lang="en-US" sz="1500" dirty="0">
                <a:latin typeface="Arial" panose="020B0604020202020204" pitchFamily="34" charset="0"/>
                <a:cs typeface="Arial" panose="020B0604020202020204" pitchFamily="34" charset="0"/>
              </a:rPr>
              <a:t>On-time deadline: Sunday, November 17 </a:t>
            </a:r>
          </a:p>
          <a:p>
            <a:pPr lvl="1">
              <a:buFont typeface="Courier New" panose="02070309020205020404" pitchFamily="49" charset="0"/>
              <a:buChar char="o"/>
            </a:pPr>
            <a:r>
              <a:rPr lang="en-US" sz="1500" dirty="0">
                <a:latin typeface="Arial" panose="020B0604020202020204" pitchFamily="34" charset="0"/>
                <a:cs typeface="Arial" panose="020B0604020202020204" pitchFamily="34" charset="0"/>
              </a:rPr>
              <a:t>Late deadline: Tuesday, November 19 </a:t>
            </a:r>
          </a:p>
          <a:p>
            <a:r>
              <a:rPr lang="en-US" sz="1500" dirty="0">
                <a:latin typeface="Arial" panose="020B0604020202020204" pitchFamily="34" charset="0"/>
                <a:cs typeface="Arial" panose="020B0604020202020204" pitchFamily="34" charset="0"/>
              </a:rPr>
              <a:t>No sections next week! </a:t>
            </a:r>
          </a:p>
          <a:p>
            <a:r>
              <a:rPr lang="en-US" sz="1500" dirty="0">
                <a:latin typeface="Arial" panose="020B0604020202020204" pitchFamily="34" charset="0"/>
                <a:cs typeface="Arial" panose="020B0604020202020204" pitchFamily="34" charset="0"/>
              </a:rPr>
              <a:t>Explanation of final projects will be </a:t>
            </a:r>
            <a:r>
              <a:rPr lang="en-US" sz="1500">
                <a:latin typeface="Arial" panose="020B0604020202020204" pitchFamily="34" charset="0"/>
                <a:cs typeface="Arial" panose="020B0604020202020204" pitchFamily="34" charset="0"/>
              </a:rPr>
              <a:t>upcoming Tuesday. Make </a:t>
            </a:r>
            <a:r>
              <a:rPr lang="en-US" sz="1500" dirty="0">
                <a:latin typeface="Arial" panose="020B0604020202020204" pitchFamily="34" charset="0"/>
                <a:cs typeface="Arial" panose="020B0604020202020204" pitchFamily="34" charset="0"/>
              </a:rPr>
              <a:t>sure you come to lecture!</a:t>
            </a:r>
          </a:p>
          <a:p>
            <a:r>
              <a:rPr lang="en-US" sz="1500" dirty="0">
                <a:latin typeface="Arial" panose="020B0604020202020204" pitchFamily="34" charset="0"/>
                <a:cs typeface="Arial" panose="020B0604020202020204" pitchFamily="34" charset="0"/>
              </a:rPr>
              <a:t>Handouts for Final Projects will be released on Saturday the 16</a:t>
            </a:r>
            <a:r>
              <a:rPr lang="en-US" sz="1500" baseline="30000" dirty="0">
                <a:latin typeface="Arial" panose="020B0604020202020204" pitchFamily="34" charset="0"/>
                <a:cs typeface="Arial" panose="020B0604020202020204" pitchFamily="34" charset="0"/>
              </a:rPr>
              <a:t>th</a:t>
            </a:r>
            <a:r>
              <a:rPr lang="en-US" sz="1100" dirty="0">
                <a:latin typeface="Arial" panose="020B0604020202020204" pitchFamily="34" charset="0"/>
                <a:cs typeface="Arial" panose="020B0604020202020204" pitchFamily="34" charset="0"/>
              </a:rPr>
              <a:t> </a:t>
            </a:r>
          </a:p>
          <a:p>
            <a:pPr marL="901700" lvl="1" indent="-342900">
              <a:lnSpc>
                <a:spcPct val="115000"/>
              </a:lnSpc>
              <a:buFont typeface="Courier New" panose="02070309020205020404" pitchFamily="49" charset="0"/>
              <a:buChar char="o"/>
            </a:pPr>
            <a:r>
              <a:rPr lang="en-US" sz="1500" dirty="0">
                <a:latin typeface="Arial" panose="020B0604020202020204" pitchFamily="34" charset="0"/>
                <a:cs typeface="Arial" panose="020B0604020202020204" pitchFamily="34" charset="0"/>
              </a:rPr>
              <a:t>There are five options –take a look through them and start thinking about which one you want to do. </a:t>
            </a:r>
          </a:p>
          <a:p>
            <a:pPr marL="901700" lvl="1" indent="-342900">
              <a:lnSpc>
                <a:spcPct val="115000"/>
              </a:lnSpc>
              <a:buFont typeface="Courier New" panose="02070309020205020404" pitchFamily="49" charset="0"/>
              <a:buChar char="o"/>
            </a:pPr>
            <a:r>
              <a:rPr lang="en-US" sz="1500" dirty="0">
                <a:latin typeface="Arial" panose="020B0604020202020204" pitchFamily="34" charset="0"/>
                <a:cs typeface="Arial" panose="020B0604020202020204" pitchFamily="34" charset="0"/>
              </a:rPr>
              <a:t>Help Sessions for each project will be held during Thursday’s class. </a:t>
            </a:r>
          </a:p>
          <a:p>
            <a:pPr>
              <a:buFont typeface="Arial" charset="0"/>
              <a:buChar char="•"/>
            </a:pPr>
            <a:r>
              <a:rPr lang="en-US" sz="1500" dirty="0">
                <a:latin typeface="Arial" panose="020B0604020202020204" pitchFamily="34" charset="0"/>
                <a:cs typeface="Arial" panose="020B0604020202020204" pitchFamily="34" charset="0"/>
              </a:rPr>
              <a:t>Final Project Hours will start next Monday</a:t>
            </a:r>
          </a:p>
          <a:p>
            <a:pPr>
              <a:buFont typeface="Arial" charset="0"/>
              <a:buChar char="•"/>
            </a:pPr>
            <a:endParaRPr lang="en-US" sz="1500" dirty="0">
              <a:latin typeface="Arial" charset="0"/>
              <a:ea typeface="Arial" charset="0"/>
              <a:cs typeface="Arial" charset="0"/>
            </a:endParaRPr>
          </a:p>
        </p:txBody>
      </p:sp>
    </p:spTree>
    <p:extLst>
      <p:ext uri="{BB962C8B-B14F-4D97-AF65-F5344CB8AC3E}">
        <p14:creationId xmlns:p14="http://schemas.microsoft.com/office/powerpoint/2010/main" val="1795951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228600" y="742950"/>
            <a:ext cx="8305800" cy="2654030"/>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1000"/>
              </a:spcBef>
              <a:buClr>
                <a:srgbClr val="000000"/>
              </a:buClr>
              <a:buFont typeface="Arial" charset="0"/>
              <a:buChar char="●"/>
            </a:pPr>
            <a:r>
              <a:rPr lang="en-US" sz="1800" dirty="0"/>
              <a:t>Long history of mechanical clocks, orreries, elaborate music boxes and instruments, up to and including today’s player pianos (listen to Gershwin)</a:t>
            </a:r>
          </a:p>
          <a:p>
            <a:pPr lvl="1">
              <a:spcBef>
                <a:spcPts val="1000"/>
              </a:spcBef>
              <a:buClr>
                <a:srgbClr val="000000"/>
              </a:buClr>
              <a:buFont typeface="Courier New" charset="0"/>
              <a:buChar char="o"/>
            </a:pPr>
            <a:r>
              <a:rPr lang="en-US" sz="1600" dirty="0"/>
              <a:t>Mechanized music museum in Utrecht, NL – Museum </a:t>
            </a:r>
            <a:r>
              <a:rPr lang="en-US" sz="1600" dirty="0" err="1"/>
              <a:t>Speelklok</a:t>
            </a:r>
            <a:r>
              <a:rPr lang="en-US" sz="1600" dirty="0"/>
              <a:t> (player clock, like player piano) </a:t>
            </a:r>
            <a:r>
              <a:rPr lang="en-US" sz="1600" dirty="0">
                <a:hlinkClick r:id="rId3" tooltip="museum dedicated to mechanical music making "/>
              </a:rPr>
              <a:t> </a:t>
            </a:r>
          </a:p>
          <a:p>
            <a:pPr lvl="2">
              <a:spcBef>
                <a:spcPts val="1000"/>
              </a:spcBef>
              <a:buClr>
                <a:srgbClr val="000000"/>
              </a:buClr>
              <a:buFont typeface="Wingdings" charset="2"/>
              <a:buChar char="§"/>
            </a:pPr>
            <a:r>
              <a:rPr lang="en-US" sz="1600" dirty="0">
                <a:hlinkClick r:id="rId3" tooltip="museum dedicated to mechanical music making "/>
              </a:rPr>
              <a:t>Museum dedicated to mechanical music making</a:t>
            </a:r>
            <a:endParaRPr lang="en-US" sz="1600" dirty="0"/>
          </a:p>
          <a:p>
            <a:pPr lvl="2">
              <a:spcBef>
                <a:spcPts val="1000"/>
              </a:spcBef>
              <a:buClr>
                <a:srgbClr val="000000"/>
              </a:buClr>
              <a:buFont typeface="Wingdings" charset="2"/>
              <a:buChar char="§"/>
            </a:pPr>
            <a:r>
              <a:rPr lang="en-US" sz="1600" dirty="0">
                <a:hlinkClick r:id="rId4"/>
              </a:rPr>
              <a:t>Pirates of the Caribbean theme song </a:t>
            </a:r>
            <a:endParaRPr lang="en-US" sz="1600" dirty="0"/>
          </a:p>
          <a:p>
            <a:pPr lvl="2">
              <a:spcBef>
                <a:spcPts val="1000"/>
              </a:spcBef>
              <a:buClr>
                <a:srgbClr val="000000"/>
              </a:buClr>
              <a:buFont typeface="Wingdings" charset="2"/>
              <a:buChar char="§"/>
            </a:pPr>
            <a:r>
              <a:rPr lang="en-US" sz="1600" dirty="0">
                <a:hlinkClick r:id="rId5"/>
              </a:rPr>
              <a:t>Westworld Opening Credits</a:t>
            </a:r>
            <a:endParaRPr lang="en-US" sz="1600" dirty="0"/>
          </a:p>
          <a:p>
            <a:pPr lvl="2">
              <a:spcBef>
                <a:spcPts val="1000"/>
              </a:spcBef>
              <a:buClr>
                <a:srgbClr val="000000"/>
              </a:buClr>
              <a:buFont typeface="Wingdings" charset="2"/>
              <a:buChar char="§"/>
            </a:pPr>
            <a:endParaRPr lang="en-US" sz="1600" dirty="0"/>
          </a:p>
        </p:txBody>
      </p:sp>
      <p:sp>
        <p:nvSpPr>
          <p:cNvPr id="11" name="Shape 153"/>
          <p:cNvSpPr txBox="1">
            <a:spLocks/>
          </p:cNvSpPr>
          <p:nvPr/>
        </p:nvSpPr>
        <p:spPr>
          <a:xfrm>
            <a:off x="457200" y="224418"/>
            <a:ext cx="5715000" cy="646300"/>
          </a:xfrm>
          <a:prstGeom prst="rect">
            <a:avLst/>
          </a:prstGeom>
          <a:noFill/>
          <a:ln>
            <a:noFill/>
          </a:ln>
        </p:spPr>
        <p:txBody>
          <a:bodyPr wrap="square" lIns="91425" tIns="91425" rIns="91425" bIns="91425" anchor="b"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spcBef>
                <a:spcPct val="0"/>
              </a:spcBef>
              <a:buClr>
                <a:srgbClr val="000000"/>
              </a:buClr>
            </a:pPr>
            <a:r>
              <a:rPr lang="en-US" sz="3000" dirty="0">
                <a:latin typeface="Arial" charset="0"/>
                <a:cs typeface="Arial" charset="0"/>
              </a:rPr>
              <a:t>In the beginning… (</a:t>
            </a:r>
            <a:r>
              <a:rPr lang="en-US" altLang="zh-CN" sz="3000" dirty="0">
                <a:latin typeface="Arial" charset="0"/>
                <a:cs typeface="Arial" charset="0"/>
              </a:rPr>
              <a:t>3</a:t>
            </a:r>
            <a:r>
              <a:rPr lang="en-US" sz="3000" dirty="0">
                <a:latin typeface="Arial" charset="0"/>
                <a:cs typeface="Arial" charset="0"/>
              </a:rPr>
              <a:t>/11)</a:t>
            </a:r>
          </a:p>
        </p:txBody>
      </p:sp>
      <p:pic>
        <p:nvPicPr>
          <p:cNvPr id="2" name="Picture 1"/>
          <p:cNvPicPr>
            <a:picLocks noChangeAspect="1"/>
          </p:cNvPicPr>
          <p:nvPr/>
        </p:nvPicPr>
        <p:blipFill>
          <a:blip r:embed="rId6"/>
          <a:stretch>
            <a:fillRect/>
          </a:stretch>
        </p:blipFill>
        <p:spPr>
          <a:xfrm>
            <a:off x="1028700" y="3045880"/>
            <a:ext cx="2057400" cy="1795365"/>
          </a:xfrm>
          <a:prstGeom prst="rect">
            <a:avLst/>
          </a:prstGeom>
        </p:spPr>
      </p:pic>
      <p:pic>
        <p:nvPicPr>
          <p:cNvPr id="3" name="Picture 2"/>
          <p:cNvPicPr>
            <a:picLocks noChangeAspect="1"/>
          </p:cNvPicPr>
          <p:nvPr/>
        </p:nvPicPr>
        <p:blipFill>
          <a:blip r:embed="rId7"/>
          <a:stretch>
            <a:fillRect/>
          </a:stretch>
        </p:blipFill>
        <p:spPr>
          <a:xfrm>
            <a:off x="3886200" y="3045362"/>
            <a:ext cx="2395200" cy="1796400"/>
          </a:xfrm>
          <a:prstGeom prst="rect">
            <a:avLst/>
          </a:prstGeom>
        </p:spPr>
      </p:pic>
      <p:pic>
        <p:nvPicPr>
          <p:cNvPr id="6" name="Picture 5"/>
          <p:cNvPicPr>
            <a:picLocks noChangeAspect="1"/>
          </p:cNvPicPr>
          <p:nvPr/>
        </p:nvPicPr>
        <p:blipFill>
          <a:blip r:embed="rId8"/>
          <a:stretch>
            <a:fillRect/>
          </a:stretch>
        </p:blipFill>
        <p:spPr>
          <a:xfrm>
            <a:off x="7010400" y="3045362"/>
            <a:ext cx="1348616" cy="1796400"/>
          </a:xfrm>
          <a:prstGeom prst="rect">
            <a:avLst/>
          </a:prstGeom>
        </p:spPr>
      </p:pic>
      <p:sp>
        <p:nvSpPr>
          <p:cNvPr id="7" name="Text Box 14"/>
          <p:cNvSpPr txBox="1">
            <a:spLocks noChangeArrowheads="1"/>
          </p:cNvSpPr>
          <p:nvPr/>
        </p:nvSpPr>
        <p:spPr bwMode="auto">
          <a:xfrm>
            <a:off x="1441358" y="4824740"/>
            <a:ext cx="12320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100" dirty="0">
                <a:latin typeface="Arial"/>
                <a:cs typeface="Arial"/>
                <a:hlinkClick r:id="rId9"/>
              </a:rPr>
              <a:t>Video Link</a:t>
            </a:r>
            <a:endParaRPr lang="en-US" sz="1100" dirty="0">
              <a:latin typeface="Arial"/>
              <a:cs typeface="Arial"/>
            </a:endParaRPr>
          </a:p>
        </p:txBody>
      </p:sp>
    </p:spTree>
    <p:extLst>
      <p:ext uri="{BB962C8B-B14F-4D97-AF65-F5344CB8AC3E}">
        <p14:creationId xmlns:p14="http://schemas.microsoft.com/office/powerpoint/2010/main" val="51854879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5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5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5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5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uiExpand="1" build="p" bldLvl="3"/>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819150"/>
            <a:ext cx="8305800" cy="1752600"/>
          </a:xfrm>
        </p:spPr>
        <p:txBody>
          <a:bodyPr>
            <a:normAutofit/>
          </a:bodyPr>
          <a:lstStyle/>
          <a:p>
            <a:pPr marL="0" indent="0">
              <a:spcBef>
                <a:spcPts val="1000"/>
              </a:spcBef>
              <a:buClr>
                <a:srgbClr val="000000"/>
              </a:buClr>
              <a:buNone/>
            </a:pPr>
            <a:endParaRPr lang="en-US" sz="2000" dirty="0">
              <a:latin typeface="Arial" charset="0"/>
              <a:ea typeface="Arial" charset="0"/>
              <a:cs typeface="Arial" charset="0"/>
            </a:endParaRPr>
          </a:p>
          <a:p>
            <a:pPr>
              <a:spcBef>
                <a:spcPts val="1000"/>
              </a:spcBef>
              <a:buClr>
                <a:srgbClr val="000000"/>
              </a:buClr>
              <a:buFont typeface="Arial" charset="0"/>
              <a:buChar char="●"/>
            </a:pPr>
            <a:r>
              <a:rPr lang="en-US" sz="1800" dirty="0">
                <a:latin typeface="Arial" charset="0"/>
                <a:ea typeface="Arial" charset="0"/>
                <a:cs typeface="Arial" charset="0"/>
              </a:rPr>
              <a:t>Led to mechanical devices based on cogs on wheels and carry mechanisms</a:t>
            </a:r>
          </a:p>
          <a:p>
            <a:pPr lvl="1">
              <a:spcBef>
                <a:spcPts val="1000"/>
              </a:spcBef>
              <a:buClr>
                <a:srgbClr val="000000"/>
              </a:buClr>
              <a:buFont typeface="Courier New"/>
              <a:buChar char="o"/>
            </a:pPr>
            <a:r>
              <a:rPr lang="en-US" sz="1600" b="1" dirty="0">
                <a:solidFill>
                  <a:srgbClr val="008F00"/>
                </a:solidFill>
                <a:latin typeface="Arial" charset="0"/>
                <a:ea typeface="Arial" charset="0"/>
                <a:cs typeface="Arial" charset="0"/>
              </a:rPr>
              <a:t>1645</a:t>
            </a:r>
            <a:r>
              <a:rPr lang="en-US" sz="1600" dirty="0">
                <a:latin typeface="Arial" charset="0"/>
                <a:ea typeface="Arial" charset="0"/>
                <a:cs typeface="Arial" charset="0"/>
              </a:rPr>
              <a:t>: Blaise Pascal creates the </a:t>
            </a:r>
            <a:r>
              <a:rPr lang="en-US" sz="1600" dirty="0" err="1">
                <a:latin typeface="Arial" charset="0"/>
                <a:ea typeface="Arial" charset="0"/>
                <a:cs typeface="Arial" charset="0"/>
              </a:rPr>
              <a:t>Pascaline</a:t>
            </a:r>
            <a:r>
              <a:rPr lang="en-US" sz="1600" dirty="0">
                <a:latin typeface="Arial" charset="0"/>
                <a:ea typeface="Arial" charset="0"/>
                <a:cs typeface="Arial" charset="0"/>
              </a:rPr>
              <a:t> adding machine – up to 8 dials</a:t>
            </a:r>
          </a:p>
          <a:p>
            <a:pPr lvl="1">
              <a:spcBef>
                <a:spcPts val="1000"/>
              </a:spcBef>
              <a:buClr>
                <a:srgbClr val="000000"/>
              </a:buClr>
              <a:buFont typeface="Courier New"/>
              <a:buChar char="o"/>
            </a:pPr>
            <a:r>
              <a:rPr lang="en-US" sz="1600" b="1" dirty="0">
                <a:solidFill>
                  <a:srgbClr val="008F00"/>
                </a:solidFill>
                <a:latin typeface="Arial" charset="0"/>
                <a:ea typeface="Arial" charset="0"/>
                <a:cs typeface="Arial" charset="0"/>
              </a:rPr>
              <a:t>1672</a:t>
            </a:r>
            <a:r>
              <a:rPr lang="en-US" sz="1600" dirty="0">
                <a:latin typeface="Arial" charset="0"/>
                <a:ea typeface="Arial" charset="0"/>
                <a:cs typeface="Arial" charset="0"/>
              </a:rPr>
              <a:t>: Leibniz Calculating Machine (“stepped reckoner” could add, subtract, multiply, and divide)</a:t>
            </a:r>
          </a:p>
          <a:p>
            <a:endParaRPr lang="en-US" sz="2000" dirty="0">
              <a:latin typeface="Arial" charset="0"/>
              <a:ea typeface="Arial" charset="0"/>
              <a:cs typeface="Arial" charset="0"/>
            </a:endParaRPr>
          </a:p>
        </p:txBody>
      </p:sp>
      <p:pic>
        <p:nvPicPr>
          <p:cNvPr id="5" name="Picture 20" descr="Blaise Pasc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768469"/>
            <a:ext cx="1420975" cy="1784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22" descr="825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815" y="3230193"/>
            <a:ext cx="2058985" cy="1322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4" descr="Leibni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767350"/>
            <a:ext cx="1470925" cy="178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Shape 153"/>
          <p:cNvSpPr txBox="1">
            <a:spLocks/>
          </p:cNvSpPr>
          <p:nvPr/>
        </p:nvSpPr>
        <p:spPr>
          <a:xfrm>
            <a:off x="457200" y="224418"/>
            <a:ext cx="5715000" cy="646300"/>
          </a:xfrm>
          <a:prstGeom prst="rect">
            <a:avLst/>
          </a:prstGeom>
          <a:noFill/>
          <a:ln>
            <a:noFill/>
          </a:ln>
        </p:spPr>
        <p:txBody>
          <a:bodyPr wrap="square" lIns="91425" tIns="91425" rIns="91425" bIns="91425" anchor="b"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spcBef>
                <a:spcPct val="0"/>
              </a:spcBef>
              <a:buClr>
                <a:srgbClr val="000000"/>
              </a:buClr>
            </a:pPr>
            <a:r>
              <a:rPr lang="en-US" sz="3000" dirty="0">
                <a:latin typeface="Arial" charset="0"/>
                <a:cs typeface="Arial" charset="0"/>
              </a:rPr>
              <a:t>In the beginning… (4/11)</a:t>
            </a:r>
          </a:p>
        </p:txBody>
      </p:sp>
      <p:sp>
        <p:nvSpPr>
          <p:cNvPr id="10" name="Text Box 14"/>
          <p:cNvSpPr txBox="1">
            <a:spLocks noChangeArrowheads="1"/>
          </p:cNvSpPr>
          <p:nvPr/>
        </p:nvSpPr>
        <p:spPr bwMode="auto">
          <a:xfrm>
            <a:off x="750063" y="4587701"/>
            <a:ext cx="12320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100" dirty="0">
                <a:latin typeface="Arial"/>
                <a:cs typeface="Arial"/>
              </a:rPr>
              <a:t>Blaise Pascal</a:t>
            </a:r>
          </a:p>
        </p:txBody>
      </p:sp>
      <p:sp>
        <p:nvSpPr>
          <p:cNvPr id="12" name="Text Box 14"/>
          <p:cNvSpPr txBox="1">
            <a:spLocks noChangeArrowheads="1"/>
          </p:cNvSpPr>
          <p:nvPr/>
        </p:nvSpPr>
        <p:spPr bwMode="auto">
          <a:xfrm>
            <a:off x="2571622" y="4587701"/>
            <a:ext cx="12320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100" dirty="0" err="1">
                <a:latin typeface="Arial"/>
                <a:cs typeface="Arial"/>
              </a:rPr>
              <a:t>Pascaline</a:t>
            </a:r>
            <a:endParaRPr lang="en-US" sz="1200" dirty="0">
              <a:latin typeface="Arial"/>
              <a:cs typeface="Arial"/>
            </a:endParaRPr>
          </a:p>
        </p:txBody>
      </p:sp>
      <p:sp>
        <p:nvSpPr>
          <p:cNvPr id="13" name="Text Box 14"/>
          <p:cNvSpPr txBox="1">
            <a:spLocks noChangeArrowheads="1"/>
          </p:cNvSpPr>
          <p:nvPr/>
        </p:nvSpPr>
        <p:spPr bwMode="auto">
          <a:xfrm>
            <a:off x="5148621" y="4587701"/>
            <a:ext cx="12320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100" dirty="0">
                <a:latin typeface="Arial"/>
                <a:cs typeface="Arial"/>
              </a:rPr>
              <a:t>Leibniz</a:t>
            </a:r>
            <a:endParaRPr lang="en-US" sz="1200" dirty="0">
              <a:latin typeface="Arial"/>
              <a:cs typeface="Arial"/>
            </a:endParaRPr>
          </a:p>
        </p:txBody>
      </p:sp>
      <p:sp>
        <p:nvSpPr>
          <p:cNvPr id="14" name="Text Box 14"/>
          <p:cNvSpPr txBox="1">
            <a:spLocks noChangeArrowheads="1"/>
          </p:cNvSpPr>
          <p:nvPr/>
        </p:nvSpPr>
        <p:spPr bwMode="auto">
          <a:xfrm>
            <a:off x="7068353" y="4503063"/>
            <a:ext cx="1232083"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100" dirty="0">
                <a:latin typeface="Arial"/>
                <a:cs typeface="Arial"/>
              </a:rPr>
              <a:t>Calculating Machine</a:t>
            </a:r>
          </a:p>
        </p:txBody>
      </p:sp>
      <p:pic>
        <p:nvPicPr>
          <p:cNvPr id="8" name="Picture 7"/>
          <p:cNvPicPr>
            <a:picLocks noChangeAspect="1"/>
          </p:cNvPicPr>
          <p:nvPr/>
        </p:nvPicPr>
        <p:blipFill>
          <a:blip r:embed="rId5"/>
          <a:stretch>
            <a:fillRect/>
          </a:stretch>
        </p:blipFill>
        <p:spPr>
          <a:xfrm>
            <a:off x="2152290" y="3231750"/>
            <a:ext cx="2348799" cy="1321200"/>
          </a:xfrm>
          <a:prstGeom prst="rect">
            <a:avLst/>
          </a:prstGeom>
        </p:spPr>
      </p:pic>
    </p:spTree>
    <p:extLst>
      <p:ext uri="{BB962C8B-B14F-4D97-AF65-F5344CB8AC3E}">
        <p14:creationId xmlns:p14="http://schemas.microsoft.com/office/powerpoint/2010/main" val="24872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10"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5639"/>
            <a:ext cx="8229600" cy="689372"/>
          </a:xfrm>
        </p:spPr>
        <p:txBody>
          <a:bodyPr>
            <a:normAutofit/>
          </a:bodyPr>
          <a:lstStyle/>
          <a:p>
            <a:r>
              <a:rPr lang="en-US" sz="3000" b="1" dirty="0">
                <a:latin typeface="Arial" charset="0"/>
                <a:ea typeface="Arial" charset="0"/>
                <a:cs typeface="Arial" charset="0"/>
              </a:rPr>
              <a:t>The Jacquard Loom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060" y="2214125"/>
            <a:ext cx="1724940" cy="2602800"/>
          </a:xfrm>
          <a:prstGeom prst="rect">
            <a:avLst/>
          </a:prstGeom>
        </p:spPr>
      </p:pic>
      <p:pic>
        <p:nvPicPr>
          <p:cNvPr id="6" name="Picture 5"/>
          <p:cNvPicPr>
            <a:picLocks noChangeAspect="1"/>
          </p:cNvPicPr>
          <p:nvPr/>
        </p:nvPicPr>
        <p:blipFill>
          <a:blip r:embed="rId3"/>
          <a:stretch>
            <a:fillRect/>
          </a:stretch>
        </p:blipFill>
        <p:spPr>
          <a:xfrm>
            <a:off x="3932024" y="2214125"/>
            <a:ext cx="1998578" cy="2602800"/>
          </a:xfrm>
          <a:prstGeom prst="rect">
            <a:avLst/>
          </a:prstGeom>
        </p:spPr>
      </p:pic>
      <p:pic>
        <p:nvPicPr>
          <p:cNvPr id="7" name="Picture 6"/>
          <p:cNvPicPr>
            <a:picLocks noChangeAspect="1"/>
          </p:cNvPicPr>
          <p:nvPr/>
        </p:nvPicPr>
        <p:blipFill rotWithShape="1">
          <a:blip r:embed="rId4"/>
          <a:srcRect r="50119"/>
          <a:stretch/>
        </p:blipFill>
        <p:spPr>
          <a:xfrm>
            <a:off x="1018260" y="2214367"/>
            <a:ext cx="2593936" cy="2602316"/>
          </a:xfrm>
          <a:prstGeom prst="rect">
            <a:avLst/>
          </a:prstGeom>
        </p:spPr>
      </p:pic>
      <p:sp>
        <p:nvSpPr>
          <p:cNvPr id="8" name="Text Placeholder 2"/>
          <p:cNvSpPr txBox="1">
            <a:spLocks/>
          </p:cNvSpPr>
          <p:nvPr/>
        </p:nvSpPr>
        <p:spPr>
          <a:xfrm>
            <a:off x="266699" y="617980"/>
            <a:ext cx="8610600" cy="1492833"/>
          </a:xfrm>
          <a:prstGeom prst="rect">
            <a:avLst/>
          </a:prstGeom>
        </p:spPr>
        <p:txBody>
          <a:bodyPr vert="horz" lIns="91425" tIns="91425" rIns="91425" bIns="91425" rtlCol="0" anchor="t" anchorCtr="0">
            <a:normAutofit lnSpcReduction="10000"/>
          </a:bodyPr>
          <a:lstStyle>
            <a:lvl1pPr marL="22860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marL="0" indent="0">
              <a:spcBef>
                <a:spcPts val="1000"/>
              </a:spcBef>
              <a:buClr>
                <a:srgbClr val="000000"/>
              </a:buClr>
              <a:buFont typeface="Arial"/>
              <a:buNone/>
            </a:pPr>
            <a:endParaRPr lang="en-US" sz="1800" dirty="0">
              <a:latin typeface="Arial" charset="0"/>
              <a:ea typeface="Arial" charset="0"/>
              <a:cs typeface="Arial" charset="0"/>
            </a:endParaRPr>
          </a:p>
          <a:p>
            <a:pPr>
              <a:spcBef>
                <a:spcPts val="1000"/>
              </a:spcBef>
              <a:buClr>
                <a:srgbClr val="000000"/>
              </a:buClr>
              <a:buFont typeface="Arial" charset="0"/>
              <a:buChar char="●"/>
            </a:pPr>
            <a:r>
              <a:rPr lang="en-US" sz="1800" b="1" dirty="0">
                <a:solidFill>
                  <a:srgbClr val="008F00"/>
                </a:solidFill>
                <a:latin typeface="Arial" charset="0"/>
                <a:ea typeface="Arial" charset="0"/>
                <a:cs typeface="Arial" charset="0"/>
              </a:rPr>
              <a:t>1725</a:t>
            </a:r>
            <a:r>
              <a:rPr lang="en-US" sz="1800" dirty="0">
                <a:latin typeface="Arial" charset="0"/>
                <a:ea typeface="Arial" charset="0"/>
                <a:cs typeface="Arial" charset="0"/>
              </a:rPr>
              <a:t>: Perforated paper roll to control the patterns woven on a loom by </a:t>
            </a:r>
            <a:r>
              <a:rPr lang="en-US" sz="1800" dirty="0" err="1">
                <a:latin typeface="Arial" charset="0"/>
                <a:ea typeface="Arial" charset="0"/>
                <a:cs typeface="Arial" charset="0"/>
              </a:rPr>
              <a:t>Bouchon</a:t>
            </a:r>
            <a:endParaRPr lang="en-US" sz="1800" dirty="0">
              <a:latin typeface="Arial" charset="0"/>
              <a:ea typeface="Arial" charset="0"/>
              <a:cs typeface="Arial" charset="0"/>
            </a:endParaRPr>
          </a:p>
          <a:p>
            <a:pPr>
              <a:spcBef>
                <a:spcPts val="1000"/>
              </a:spcBef>
              <a:buClr>
                <a:srgbClr val="000000"/>
              </a:buClr>
              <a:buFont typeface="Arial" charset="0"/>
              <a:buChar char="●"/>
            </a:pPr>
            <a:r>
              <a:rPr lang="en-US" sz="1800" b="1" dirty="0">
                <a:solidFill>
                  <a:srgbClr val="008F00"/>
                </a:solidFill>
                <a:latin typeface="Arial" charset="0"/>
                <a:ea typeface="Arial" charset="0"/>
                <a:cs typeface="Arial" charset="0"/>
              </a:rPr>
              <a:t>1728</a:t>
            </a:r>
            <a:r>
              <a:rPr lang="en-US" sz="1800" dirty="0">
                <a:latin typeface="Arial" charset="0"/>
                <a:ea typeface="Arial" charset="0"/>
                <a:cs typeface="Arial" charset="0"/>
              </a:rPr>
              <a:t>: Falcon laced punch cards together by string</a:t>
            </a:r>
          </a:p>
          <a:p>
            <a:pPr>
              <a:spcBef>
                <a:spcPts val="1000"/>
              </a:spcBef>
              <a:buClr>
                <a:srgbClr val="000000"/>
              </a:buClr>
              <a:buFont typeface="Arial" charset="0"/>
              <a:buChar char="●"/>
            </a:pPr>
            <a:r>
              <a:rPr lang="en-US" sz="1800" b="1" dirty="0">
                <a:solidFill>
                  <a:srgbClr val="008F00"/>
                </a:solidFill>
                <a:latin typeface="Arial" charset="0"/>
                <a:ea typeface="Arial" charset="0"/>
                <a:cs typeface="Arial" charset="0"/>
              </a:rPr>
              <a:t>1801</a:t>
            </a:r>
            <a:r>
              <a:rPr lang="en-US" sz="1800" dirty="0">
                <a:latin typeface="Arial" charset="0"/>
                <a:ea typeface="Arial" charset="0"/>
                <a:cs typeface="Arial" charset="0"/>
              </a:rPr>
              <a:t>: Jacquard gets award for pattern loom driven by punched cards</a:t>
            </a:r>
          </a:p>
          <a:p>
            <a:pPr>
              <a:spcBef>
                <a:spcPts val="1000"/>
              </a:spcBef>
              <a:buClr>
                <a:srgbClr val="000000"/>
              </a:buClr>
              <a:buFont typeface="Arial" charset="0"/>
              <a:buChar char="●"/>
            </a:pPr>
            <a:endParaRPr lang="en-US" sz="1800" dirty="0">
              <a:latin typeface="Arial" charset="0"/>
              <a:ea typeface="Arial" charset="0"/>
              <a:cs typeface="Arial" charset="0"/>
            </a:endParaRPr>
          </a:p>
          <a:p>
            <a:endParaRPr lang="en-US" sz="1800" dirty="0">
              <a:latin typeface="Arial" charset="0"/>
              <a:ea typeface="Arial" charset="0"/>
              <a:cs typeface="Arial" charset="0"/>
            </a:endParaRPr>
          </a:p>
        </p:txBody>
      </p:sp>
    </p:spTree>
    <p:extLst>
      <p:ext uri="{BB962C8B-B14F-4D97-AF65-F5344CB8AC3E}">
        <p14:creationId xmlns:p14="http://schemas.microsoft.com/office/powerpoint/2010/main" val="414768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txBox="1">
            <a:spLocks noGrp="1"/>
          </p:cNvSpPr>
          <p:nvPr>
            <p:ph type="body" idx="1"/>
          </p:nvPr>
        </p:nvSpPr>
        <p:spPr>
          <a:xfrm>
            <a:off x="228600" y="1017535"/>
            <a:ext cx="6766562" cy="1982051"/>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spcBef>
                <a:spcPts val="1000"/>
              </a:spcBef>
              <a:buClr>
                <a:srgbClr val="000000"/>
              </a:buClr>
              <a:buFont typeface="Arial" charset="0"/>
              <a:buChar char="●"/>
            </a:pPr>
            <a:r>
              <a:rPr lang="en-US" sz="1800" b="1" dirty="0">
                <a:solidFill>
                  <a:srgbClr val="008F00"/>
                </a:solidFill>
              </a:rPr>
              <a:t>1822</a:t>
            </a:r>
            <a:r>
              <a:rPr lang="en-US" sz="1800" dirty="0"/>
              <a:t>: Eccentric British inventor Charles Babbage proposed idea of mechanical calculation to compute polynomials (for ballistics, longitude tables): </a:t>
            </a:r>
            <a:r>
              <a:rPr lang="en-US" sz="1800" dirty="0">
                <a:solidFill>
                  <a:srgbClr val="FF0000"/>
                </a:solidFill>
              </a:rPr>
              <a:t>The Difference Engine</a:t>
            </a:r>
          </a:p>
          <a:p>
            <a:pPr lvl="1">
              <a:spcBef>
                <a:spcPts val="1000"/>
              </a:spcBef>
              <a:buClr>
                <a:srgbClr val="000000"/>
              </a:buClr>
              <a:buFont typeface="Courier New" charset="0"/>
              <a:buChar char="o"/>
            </a:pPr>
            <a:r>
              <a:rPr lang="en-US" sz="1600" dirty="0"/>
              <a:t>this machine was designed but not built</a:t>
            </a:r>
          </a:p>
          <a:p>
            <a:pPr lvl="1">
              <a:spcBef>
                <a:spcPts val="1000"/>
              </a:spcBef>
              <a:buClr>
                <a:srgbClr val="000000"/>
              </a:buClr>
              <a:buFont typeface="Courier New" charset="0"/>
              <a:buChar char="o"/>
            </a:pPr>
            <a:r>
              <a:rPr lang="en-US" sz="1600" dirty="0">
                <a:solidFill>
                  <a:schemeClr val="tx1"/>
                </a:solidFill>
              </a:rPr>
              <a:t>the name derives from its method of divided differences</a:t>
            </a:r>
          </a:p>
          <a:p>
            <a:pPr marL="533400" lvl="1" indent="0">
              <a:spcBef>
                <a:spcPts val="1000"/>
              </a:spcBef>
              <a:buClr>
                <a:srgbClr val="000000"/>
              </a:buClr>
              <a:buNone/>
            </a:pPr>
            <a:endParaRPr lang="en-US" sz="1600" dirty="0">
              <a:solidFill>
                <a:schemeClr val="tx1"/>
              </a:solidFill>
            </a:endParaRPr>
          </a:p>
        </p:txBody>
      </p:sp>
      <p:pic>
        <p:nvPicPr>
          <p:cNvPr id="10" name="Picture 13" descr="babbage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516" y="378827"/>
            <a:ext cx="1589284" cy="19480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4"/>
          <p:cNvSpPr txBox="1">
            <a:spLocks noChangeArrowheads="1"/>
          </p:cNvSpPr>
          <p:nvPr/>
        </p:nvSpPr>
        <p:spPr bwMode="auto">
          <a:xfrm>
            <a:off x="7097517" y="2233940"/>
            <a:ext cx="158928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100" dirty="0">
                <a:latin typeface="Arial"/>
                <a:cs typeface="Arial"/>
              </a:rPr>
              <a:t>Charles Babbage</a:t>
            </a:r>
          </a:p>
        </p:txBody>
      </p:sp>
      <p:sp>
        <p:nvSpPr>
          <p:cNvPr id="2" name="Rectangle 1"/>
          <p:cNvSpPr/>
          <p:nvPr/>
        </p:nvSpPr>
        <p:spPr>
          <a:xfrm>
            <a:off x="533400" y="3484022"/>
            <a:ext cx="4724400" cy="523220"/>
          </a:xfrm>
          <a:prstGeom prst="rect">
            <a:avLst/>
          </a:prstGeom>
          <a:ln>
            <a:solidFill>
              <a:schemeClr val="accent1"/>
            </a:solidFill>
          </a:ln>
        </p:spPr>
        <p:txBody>
          <a:bodyPr wrap="square">
            <a:spAutoFit/>
          </a:bodyPr>
          <a:lstStyle/>
          <a:p>
            <a:pPr algn="r" eaLnBrk="1" hangingPunct="1">
              <a:spcBef>
                <a:spcPts val="1000"/>
              </a:spcBef>
              <a:buClr>
                <a:srgbClr val="000000"/>
              </a:buClr>
            </a:pPr>
            <a:r>
              <a:rPr lang="en-US" dirty="0"/>
              <a:t>A modern implementation of the difference engine was finally completed by the London Science Museum in 2002</a:t>
            </a:r>
          </a:p>
        </p:txBody>
      </p:sp>
      <p:pic>
        <p:nvPicPr>
          <p:cNvPr id="14" name="Picture 4" descr="http://upload.wikimedia.org/wikipedia/commons/thumb/8/8b/Babbage_Difference_Engine.jpg/320px-Babbage_Difference_Engin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341" y="2725350"/>
            <a:ext cx="2902659" cy="19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hape 153"/>
          <p:cNvSpPr txBox="1">
            <a:spLocks/>
          </p:cNvSpPr>
          <p:nvPr/>
        </p:nvSpPr>
        <p:spPr>
          <a:xfrm>
            <a:off x="457200" y="224418"/>
            <a:ext cx="5715000" cy="646300"/>
          </a:xfrm>
          <a:prstGeom prst="rect">
            <a:avLst/>
          </a:prstGeom>
          <a:noFill/>
          <a:ln>
            <a:noFill/>
          </a:ln>
        </p:spPr>
        <p:txBody>
          <a:bodyPr wrap="square" lIns="91425" tIns="91425" rIns="91425" bIns="91425" anchor="b"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spcBef>
                <a:spcPct val="0"/>
              </a:spcBef>
              <a:buClr>
                <a:srgbClr val="000000"/>
              </a:buClr>
            </a:pPr>
            <a:r>
              <a:rPr lang="en-US" sz="3000" dirty="0">
                <a:latin typeface="Arial" charset="0"/>
                <a:cs typeface="Arial" charset="0"/>
              </a:rPr>
              <a:t>In the beginning… (5/11)</a:t>
            </a:r>
          </a:p>
        </p:txBody>
      </p:sp>
    </p:spTree>
    <p:extLst>
      <p:ext uri="{BB962C8B-B14F-4D97-AF65-F5344CB8AC3E}">
        <p14:creationId xmlns:p14="http://schemas.microsoft.com/office/powerpoint/2010/main" val="104373696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54">
                                            <p:txEl>
                                              <p:pRg st="0" end="0"/>
                                            </p:txEl>
                                          </p:spTgt>
                                        </p:tgtEl>
                                        <p:attrNameLst>
                                          <p:attrName>style.visibility</p:attrName>
                                        </p:attrNameLst>
                                      </p:cBhvr>
                                      <p:to>
                                        <p:strVal val="visible"/>
                                      </p:to>
                                    </p:set>
                                    <p:animEffect transition="in" filter="fade">
                                      <p:cBhvr>
                                        <p:cTn id="13" dur="1000"/>
                                        <p:tgtEl>
                                          <p:spTgt spid="15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4">
                                            <p:txEl>
                                              <p:pRg st="1" end="1"/>
                                            </p:txEl>
                                          </p:spTgt>
                                        </p:tgtEl>
                                        <p:attrNameLst>
                                          <p:attrName>style.visibility</p:attrName>
                                        </p:attrNameLst>
                                      </p:cBhvr>
                                      <p:to>
                                        <p:strVal val="visible"/>
                                      </p:to>
                                    </p:set>
                                    <p:animEffect transition="in" filter="fade">
                                      <p:cBhvr>
                                        <p:cTn id="18" dur="1000"/>
                                        <p:tgtEl>
                                          <p:spTgt spid="15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4">
                                            <p:txEl>
                                              <p:pRg st="2" end="2"/>
                                            </p:txEl>
                                          </p:spTgt>
                                        </p:tgtEl>
                                        <p:attrNameLst>
                                          <p:attrName>style.visibility</p:attrName>
                                        </p:attrNameLst>
                                      </p:cBhvr>
                                      <p:to>
                                        <p:strVal val="visible"/>
                                      </p:to>
                                    </p:set>
                                    <p:animEffect transition="in" filter="fade">
                                      <p:cBhvr>
                                        <p:cTn id="23" dur="1000"/>
                                        <p:tgtEl>
                                          <p:spTgt spid="15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3">
            <a:extLst>
              <a:ext uri="{FF2B5EF4-FFF2-40B4-BE49-F238E27FC236}">
                <a16:creationId xmlns:a16="http://schemas.microsoft.com/office/drawing/2014/main" id="{347F32E1-8254-4E55-A671-FC59EEB87AF2}"/>
              </a:ext>
            </a:extLst>
          </p:cNvPr>
          <p:cNvSpPr txBox="1">
            <a:spLocks/>
          </p:cNvSpPr>
          <p:nvPr/>
        </p:nvSpPr>
        <p:spPr>
          <a:xfrm>
            <a:off x="457200" y="224418"/>
            <a:ext cx="5715000" cy="646300"/>
          </a:xfrm>
          <a:prstGeom prst="rect">
            <a:avLst/>
          </a:prstGeom>
          <a:noFill/>
          <a:ln>
            <a:noFill/>
          </a:ln>
        </p:spPr>
        <p:txBody>
          <a:bodyPr wrap="square" lIns="91425" tIns="91425" rIns="91425" bIns="91425" anchor="b"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spcBef>
                <a:spcPct val="0"/>
              </a:spcBef>
              <a:buClr>
                <a:srgbClr val="000000"/>
              </a:buClr>
            </a:pPr>
            <a:r>
              <a:rPr lang="en-US" sz="3000" dirty="0">
                <a:latin typeface="Arial" charset="0"/>
                <a:cs typeface="Arial" charset="0"/>
              </a:rPr>
              <a:t>In the beginning… (6/11)</a:t>
            </a:r>
          </a:p>
        </p:txBody>
      </p:sp>
      <p:sp>
        <p:nvSpPr>
          <p:cNvPr id="154" name="Shape 154"/>
          <p:cNvSpPr txBox="1">
            <a:spLocks noGrp="1"/>
          </p:cNvSpPr>
          <p:nvPr>
            <p:ph type="body" idx="1"/>
          </p:nvPr>
        </p:nvSpPr>
        <p:spPr>
          <a:xfrm>
            <a:off x="250751" y="851325"/>
            <a:ext cx="6591300" cy="3311646"/>
          </a:xfrm>
        </p:spPr>
        <p:txBody>
          <a:bodyPr wrap="square">
            <a:spAutoFit/>
          </a:bodyPr>
          <a:lstStyle>
            <a:lvl1pPr marL="457200" indent="-381000">
              <a:defRPr sz="1400">
                <a:solidFill>
                  <a:srgbClr val="000000"/>
                </a:solidFill>
                <a:latin typeface="Arial" charset="0"/>
                <a:ea typeface="ＭＳ Ｐゴシック" charset="0"/>
                <a:cs typeface="Arial" charset="0"/>
                <a:sym typeface="Arial" charset="0"/>
              </a:defRPr>
            </a:lvl1pPr>
            <a:lvl2pPr marL="914400" indent="-381000">
              <a:defRPr sz="1400">
                <a:solidFill>
                  <a:srgbClr val="000000"/>
                </a:solidFill>
                <a:latin typeface="Arial" charset="0"/>
                <a:ea typeface="Arial" charset="0"/>
                <a:cs typeface="Arial" charset="0"/>
                <a:sym typeface="Arial" charset="0"/>
              </a:defRPr>
            </a:lvl2pPr>
            <a:lvl3pPr>
              <a:defRPr sz="1400">
                <a:solidFill>
                  <a:srgbClr val="000000"/>
                </a:solidFill>
                <a:latin typeface="Arial" charset="0"/>
                <a:ea typeface="Arial" charset="0"/>
                <a:cs typeface="Arial" charset="0"/>
                <a:sym typeface="Arial" charset="0"/>
              </a:defRPr>
            </a:lvl3pPr>
            <a:lvl4pPr>
              <a:defRPr sz="1400">
                <a:solidFill>
                  <a:srgbClr val="000000"/>
                </a:solidFill>
                <a:latin typeface="Arial" charset="0"/>
                <a:ea typeface="Arial" charset="0"/>
                <a:cs typeface="Arial" charset="0"/>
                <a:sym typeface="Arial" charset="0"/>
              </a:defRPr>
            </a:lvl4pPr>
            <a:lvl5pPr>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hangingPunct="1">
              <a:spcBef>
                <a:spcPts val="1000"/>
              </a:spcBef>
              <a:buClr>
                <a:srgbClr val="000000"/>
              </a:buClr>
              <a:buFont typeface="Arial" charset="0"/>
              <a:buChar char="●"/>
            </a:pPr>
            <a:r>
              <a:rPr lang="en-US" sz="1800" dirty="0">
                <a:ea typeface="Arial" charset="0"/>
              </a:rPr>
              <a:t>Proposed combining mechanical calculation with idea of feeding instructions via punched cards in the style of music boxes and the Jacquard Loom, thus designing the first (mechanical) computer: the </a:t>
            </a:r>
            <a:r>
              <a:rPr lang="en-US" sz="1800" dirty="0">
                <a:solidFill>
                  <a:srgbClr val="FF0000"/>
                </a:solidFill>
                <a:ea typeface="Arial" charset="0"/>
              </a:rPr>
              <a:t>Analytical Engine</a:t>
            </a:r>
          </a:p>
          <a:p>
            <a:pPr lvl="1">
              <a:spcBef>
                <a:spcPts val="1000"/>
              </a:spcBef>
              <a:buClr>
                <a:srgbClr val="000000"/>
              </a:buClr>
              <a:buFont typeface="Courier New" panose="02070309020205020404" pitchFamily="49" charset="0"/>
              <a:buChar char="o"/>
            </a:pPr>
            <a:r>
              <a:rPr lang="en-US" sz="1800" dirty="0"/>
              <a:t>first had to invent tools for the precise machining required, but the Analytical Engine was never completed </a:t>
            </a:r>
          </a:p>
          <a:p>
            <a:pPr lvl="1">
              <a:spcBef>
                <a:spcPts val="1000"/>
              </a:spcBef>
              <a:buClr>
                <a:srgbClr val="000000"/>
              </a:buClr>
              <a:buFont typeface="Courier New" panose="02070309020205020404" pitchFamily="49" charset="0"/>
              <a:buChar char="o"/>
            </a:pPr>
            <a:r>
              <a:rPr lang="en-US" sz="1800" dirty="0"/>
              <a:t>however, the “architecture” is strikingly similar to essence of modern computers: driven by instructions, has arithmetic unit, memory, input/output</a:t>
            </a:r>
          </a:p>
          <a:p>
            <a:pPr marL="533400" lvl="1" indent="0">
              <a:spcBef>
                <a:spcPts val="1000"/>
              </a:spcBef>
              <a:buClr>
                <a:srgbClr val="000000"/>
              </a:buClr>
              <a:buNone/>
            </a:pPr>
            <a:endParaRPr lang="en-US" sz="1800" dirty="0"/>
          </a:p>
        </p:txBody>
      </p:sp>
      <p:pic>
        <p:nvPicPr>
          <p:cNvPr id="8" name="Picture 11" descr="Jacquard-loom-719643"/>
          <p:cNvPicPr>
            <a:picLocks noChangeAspect="1" noChangeArrowheads="1"/>
          </p:cNvPicPr>
          <p:nvPr/>
        </p:nvPicPr>
        <p:blipFill rotWithShape="1">
          <a:blip r:embed="rId3">
            <a:extLst>
              <a:ext uri="{28A0092B-C50C-407E-A947-70E740481C1C}">
                <a14:useLocalDpi xmlns:a14="http://schemas.microsoft.com/office/drawing/2010/main" val="0"/>
              </a:ext>
            </a:extLst>
          </a:blip>
          <a:srcRect t="8275" b="9372"/>
          <a:stretch/>
        </p:blipFill>
        <p:spPr bwMode="auto">
          <a:xfrm>
            <a:off x="7227647" y="453050"/>
            <a:ext cx="1386000" cy="17068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12"/>
          <p:cNvSpPr txBox="1">
            <a:spLocks noChangeArrowheads="1"/>
          </p:cNvSpPr>
          <p:nvPr/>
        </p:nvSpPr>
        <p:spPr bwMode="auto">
          <a:xfrm>
            <a:off x="7227600" y="2100733"/>
            <a:ext cx="138609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100" dirty="0">
                <a:latin typeface="Arial"/>
                <a:cs typeface="Arial"/>
              </a:rPr>
              <a:t>Jacquard Loom</a:t>
            </a:r>
          </a:p>
        </p:txBody>
      </p:sp>
      <p:pic>
        <p:nvPicPr>
          <p:cNvPr id="12" name="Picture 17" descr="jacquard2"/>
          <p:cNvPicPr>
            <a:picLocks noChangeAspect="1" noChangeArrowheads="1"/>
          </p:cNvPicPr>
          <p:nvPr/>
        </p:nvPicPr>
        <p:blipFill rotWithShape="1">
          <a:blip r:embed="rId4">
            <a:extLst>
              <a:ext uri="{28A0092B-C50C-407E-A947-70E740481C1C}">
                <a14:useLocalDpi xmlns:a14="http://schemas.microsoft.com/office/drawing/2010/main" val="0"/>
              </a:ext>
            </a:extLst>
          </a:blip>
          <a:srcRect l="18584" t="35598" r="35352" b="25824"/>
          <a:stretch/>
        </p:blipFill>
        <p:spPr bwMode="auto">
          <a:xfrm>
            <a:off x="7227600" y="2440684"/>
            <a:ext cx="1386094" cy="969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 Box 21"/>
          <p:cNvSpPr txBox="1">
            <a:spLocks noChangeArrowheads="1"/>
          </p:cNvSpPr>
          <p:nvPr/>
        </p:nvSpPr>
        <p:spPr bwMode="auto">
          <a:xfrm>
            <a:off x="7200455" y="3360063"/>
            <a:ext cx="1440384"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charset="0"/>
                <a:ea typeface="ＭＳ Ｐゴシック" charset="0"/>
                <a:cs typeface="ＭＳ Ｐゴシック" charset="0"/>
              </a:defRPr>
            </a:lvl1pPr>
            <a:lvl2pPr marL="742950" indent="-285750" eaLnBrk="0" hangingPunct="0">
              <a:defRPr sz="2400">
                <a:solidFill>
                  <a:schemeClr val="tx1"/>
                </a:solidFill>
                <a:latin typeface="Helvetica" charset="0"/>
                <a:ea typeface="ＭＳ Ｐゴシック" charset="0"/>
              </a:defRPr>
            </a:lvl2pPr>
            <a:lvl3pPr marL="1143000" indent="-228600" eaLnBrk="0" hangingPunct="0">
              <a:defRPr sz="2400">
                <a:solidFill>
                  <a:schemeClr val="tx1"/>
                </a:solidFill>
                <a:latin typeface="Helvetica" charset="0"/>
                <a:ea typeface="ＭＳ Ｐゴシック" charset="0"/>
              </a:defRPr>
            </a:lvl3pPr>
            <a:lvl4pPr marL="1600200" indent="-228600" eaLnBrk="0" hangingPunct="0">
              <a:defRPr sz="2400">
                <a:solidFill>
                  <a:schemeClr val="tx1"/>
                </a:solidFill>
                <a:latin typeface="Helvetica" charset="0"/>
                <a:ea typeface="ＭＳ Ｐゴシック" charset="0"/>
              </a:defRPr>
            </a:lvl4pPr>
            <a:lvl5pPr marL="2057400" indent="-228600" eaLnBrk="0" hangingPunct="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spcBef>
                <a:spcPct val="50000"/>
              </a:spcBef>
            </a:pPr>
            <a:r>
              <a:rPr lang="en-US" sz="1100" dirty="0">
                <a:latin typeface="Arial"/>
                <a:cs typeface="Arial"/>
              </a:rPr>
              <a:t>Punch cards on a Jacquard Loom</a:t>
            </a:r>
          </a:p>
        </p:txBody>
      </p:sp>
      <p:pic>
        <p:nvPicPr>
          <p:cNvPr id="14" name="Picture 2" descr="http://upload.wikimedia.org/wikipedia/commons/thumb/a/a4/Analytical_Engine_%282290032530%29.jpg/200px-Analytical_Engine_%282290032530%29.jpg"/>
          <p:cNvPicPr>
            <a:picLocks noChangeAspect="1" noChangeArrowheads="1"/>
          </p:cNvPicPr>
          <p:nvPr/>
        </p:nvPicPr>
        <p:blipFill rotWithShape="1">
          <a:blip r:embed="rId5">
            <a:extLst>
              <a:ext uri="{28A0092B-C50C-407E-A947-70E740481C1C}">
                <a14:useLocalDpi xmlns:a14="http://schemas.microsoft.com/office/drawing/2010/main" val="0"/>
              </a:ext>
            </a:extLst>
          </a:blip>
          <a:srcRect t="14172" r="2746" b="19691"/>
          <a:stretch/>
        </p:blipFill>
        <p:spPr bwMode="auto">
          <a:xfrm>
            <a:off x="806007" y="3867150"/>
            <a:ext cx="1175193" cy="1066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B900546-9114-4211-B363-0E533345EE52}"/>
              </a:ext>
            </a:extLst>
          </p:cNvPr>
          <p:cNvSpPr txBox="1"/>
          <p:nvPr/>
        </p:nvSpPr>
        <p:spPr>
          <a:xfrm>
            <a:off x="2209800" y="4138940"/>
            <a:ext cx="6096000" cy="523220"/>
          </a:xfrm>
          <a:prstGeom prst="rect">
            <a:avLst/>
          </a:prstGeom>
          <a:noFill/>
          <a:ln>
            <a:solidFill>
              <a:schemeClr val="accent1"/>
            </a:solidFill>
          </a:ln>
        </p:spPr>
        <p:txBody>
          <a:bodyPr wrap="square" rtlCol="0">
            <a:spAutoFit/>
          </a:bodyPr>
          <a:lstStyle/>
          <a:p>
            <a:r>
              <a:rPr lang="en-US" dirty="0"/>
              <a:t>Babbage’s son built a small part of his analytic engine in 1910, and the Science Museum has begun the process of building a complete version</a:t>
            </a:r>
          </a:p>
        </p:txBody>
      </p:sp>
    </p:spTree>
    <p:extLst>
      <p:ext uri="{BB962C8B-B14F-4D97-AF65-F5344CB8AC3E}">
        <p14:creationId xmlns:p14="http://schemas.microsoft.com/office/powerpoint/2010/main" val="113100123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10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10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1000"/>
                                        <p:tgtEl>
                                          <p:spTgt spid="15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500"/>
                                        <p:tgtEl>
                                          <p:spTgt spid="1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fade">
                                      <p:cBhvr>
                                        <p:cTn id="4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13045</TotalTime>
  <Words>4895</Words>
  <Application>Microsoft Macintosh PowerPoint</Application>
  <PresentationFormat>On-screen Show (16:9)</PresentationFormat>
  <Paragraphs>401</Paragraphs>
  <Slides>46</Slides>
  <Notes>34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Arial</vt:lpstr>
      <vt:lpstr>Arial</vt:lpstr>
      <vt:lpstr>Calibri</vt:lpstr>
      <vt:lpstr>Calibri Light</vt:lpstr>
      <vt:lpstr>Consolas</vt:lpstr>
      <vt:lpstr>Courier New</vt:lpstr>
      <vt:lpstr>Helvetica</vt:lpstr>
      <vt:lpstr>Wingdings</vt:lpstr>
      <vt:lpstr>1_Custom Design</vt:lpstr>
      <vt:lpstr>Custom Design</vt:lpstr>
      <vt:lpstr>Lecture 20</vt:lpstr>
      <vt:lpstr>IT in the News</vt:lpstr>
      <vt:lpstr>PowerPoint Presentation</vt:lpstr>
      <vt:lpstr>PowerPoint Presentation</vt:lpstr>
      <vt:lpstr>PowerPoint Presentation</vt:lpstr>
      <vt:lpstr>PowerPoint Presentation</vt:lpstr>
      <vt:lpstr>The Jacquard Loom</vt:lpstr>
      <vt:lpstr>PowerPoint Presentation</vt:lpstr>
      <vt:lpstr>PowerPoint Presentation</vt:lpstr>
      <vt:lpstr>In the beginning… (7/11)</vt:lpstr>
      <vt:lpstr>PowerPoint Presentation</vt:lpstr>
      <vt:lpstr>PowerPoint Presentation</vt:lpstr>
      <vt:lpstr>PowerPoint Presentation</vt:lpstr>
      <vt:lpstr>PowerPoint Presentation</vt:lpstr>
      <vt:lpstr>Belatedly Recognized Female Pioneers (1/2)</vt:lpstr>
      <vt:lpstr>PowerPoint Presentation</vt:lpstr>
      <vt:lpstr>PowerPoint Presentation</vt:lpstr>
      <vt:lpstr>PowerPoint Presentation</vt:lpstr>
      <vt:lpstr>Moore’s Law and the Shrinking Computer (1/2)</vt:lpstr>
      <vt:lpstr>Mainframe Machine Room</vt:lpstr>
      <vt:lpstr>PowerPoint Presentation</vt:lpstr>
      <vt:lpstr>Computers get faster, but do they get more “powerful”? </vt:lpstr>
      <vt:lpstr>Tradeoffs in Power/Complexity of Instruction</vt:lpstr>
      <vt:lpstr>Turing, Computability (1/3)</vt:lpstr>
      <vt:lpstr>Turing, Computability (2/3)</vt:lpstr>
      <vt:lpstr>PowerPoint Presentation</vt:lpstr>
      <vt:lpstr>First, Numeric Machine Language, Then Came Assembly Language (1/2)</vt:lpstr>
      <vt:lpstr>First, Numeric Machine Language, Then Came Assembly Language (2/2)</vt:lpstr>
      <vt:lpstr>High-Level Languages</vt:lpstr>
      <vt:lpstr>High-Level Languages: Important Dates (1/2)</vt:lpstr>
      <vt:lpstr>High-Level Languages: Important Dates (1/2)</vt:lpstr>
      <vt:lpstr>Structured Programming (1/2)</vt:lpstr>
      <vt:lpstr>Structured Programming (2/2)</vt:lpstr>
      <vt:lpstr>Next Generation High-Level Procedural Languages</vt:lpstr>
      <vt:lpstr>Object-Oriented Programming Languages (1/3)</vt:lpstr>
      <vt:lpstr>Aside: Barbara Liskov’s Talk at Brown 11/06/14</vt:lpstr>
      <vt:lpstr>PowerPoint Presentation</vt:lpstr>
      <vt:lpstr>Object-Oriented Programming Languages (3/3)</vt:lpstr>
      <vt:lpstr>Who “owns” APIs? (1/2)</vt:lpstr>
      <vt:lpstr>Who “owns” APIs? (2/2)</vt:lpstr>
      <vt:lpstr>Software Engineering (1/4)</vt:lpstr>
      <vt:lpstr>Software Engineering (2/4)</vt:lpstr>
      <vt:lpstr>Software Engineering (3/4)</vt:lpstr>
      <vt:lpstr>Software Engineering (4/4)</vt:lpstr>
      <vt:lpstr>Implications of Information Technology</vt:lpstr>
      <vt:lpstr>Announcements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 Tables</dc:title>
  <dc:creator>Kevin Cole</dc:creator>
  <cp:lastModifiedBy>Microsoft Office User</cp:lastModifiedBy>
  <cp:revision>635</cp:revision>
  <cp:lastPrinted>2019-11-12T14:50:30Z</cp:lastPrinted>
  <dcterms:modified xsi:type="dcterms:W3CDTF">2019-11-12T14:52:17Z</dcterms:modified>
</cp:coreProperties>
</file>